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7620000" cy="10693400"/>
  <p:notesSz cx="76200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29"/>
  </p:normalViewPr>
  <p:slideViewPr>
    <p:cSldViewPr>
      <p:cViewPr varScale="1">
        <p:scale>
          <a:sx n="69" d="100"/>
          <a:sy n="69" d="100"/>
        </p:scale>
        <p:origin x="2008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210623"/>
            <a:ext cx="6428422" cy="2174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50" b="0" i="0">
                <a:solidFill>
                  <a:srgbClr val="15151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799836"/>
            <a:ext cx="5293995" cy="2589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50" b="0" i="0">
                <a:solidFill>
                  <a:srgbClr val="15151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50" b="0" i="0">
                <a:solidFill>
                  <a:srgbClr val="15151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382075"/>
            <a:ext cx="3289839" cy="68355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382075"/>
            <a:ext cx="3289839" cy="68355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50" b="0" i="0">
                <a:solidFill>
                  <a:srgbClr val="15151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4664" y="-18542"/>
            <a:ext cx="2130425" cy="10236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50" b="0" i="0">
                <a:solidFill>
                  <a:srgbClr val="15151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382075"/>
            <a:ext cx="6806565" cy="68355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631871"/>
            <a:ext cx="2420112" cy="5178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631871"/>
            <a:ext cx="1739455" cy="5178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4/29/26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631871"/>
            <a:ext cx="1739455" cy="5178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kg-stone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it-capital.ru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kg-stone.ru/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B1B9B9-C192-7398-D5EB-919A6943C039}"/>
              </a:ext>
            </a:extLst>
          </p:cNvPr>
          <p:cNvSpPr txBox="1"/>
          <p:nvPr/>
        </p:nvSpPr>
        <p:spPr>
          <a:xfrm>
            <a:off x="2015412" y="1306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0A08DE7-B0A1-7303-12C5-289ACB30F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21" descr="Изображение выглядит как Графика, графический дизайн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4A06486-764E-FDEA-2C16-B95FE9D94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69342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B4184DA-41D2-9169-97F3-E89C90F6C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57375"/>
            <a:ext cx="762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www.gkg-stone.ru</a:t>
            </a:r>
            <a:endParaRPr kumimoji="0" lang="en-US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F2361B-79EF-0299-6C5E-2889AABA0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24703"/>
            <a:ext cx="7086600" cy="77114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19"/>
            <a:ext cx="7559040" cy="10643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19"/>
            <a:ext cx="7559040" cy="106436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46700"/>
            <a:ext cx="7559040" cy="4876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68" y="241301"/>
            <a:ext cx="7492172" cy="51054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9647" y="-7366"/>
            <a:ext cx="7296784" cy="607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4620" algn="ctr">
              <a:lnSpc>
                <a:spcPct val="100000"/>
              </a:lnSpc>
              <a:spcBef>
                <a:spcPts val="100"/>
              </a:spcBef>
            </a:pPr>
            <a:endParaRPr sz="2025" baseline="4115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35"/>
              </a:spcBef>
            </a:pPr>
            <a:endParaRPr sz="13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040" cy="106893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431"/>
            <a:ext cx="7559040" cy="105887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090" y="712723"/>
            <a:ext cx="2118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2130" algn="l"/>
              </a:tabLst>
            </a:pPr>
            <a:r>
              <a:rPr sz="1800" spc="-25" dirty="0">
                <a:latin typeface="Cambria"/>
                <a:cs typeface="Cambria"/>
              </a:rPr>
              <a:t>Kax</a:t>
            </a:r>
            <a:r>
              <a:rPr sz="1800" dirty="0">
                <a:latin typeface="Cambria"/>
                <a:cs typeface="Cambria"/>
              </a:rPr>
              <a:t>	ozo</a:t>
            </a:r>
            <a:r>
              <a:rPr sz="1800" spc="145" dirty="0">
                <a:latin typeface="Cambria"/>
                <a:cs typeface="Cambria"/>
              </a:rPr>
              <a:t> </a:t>
            </a:r>
            <a:r>
              <a:rPr sz="1800" spc="55" dirty="0">
                <a:latin typeface="Cambria"/>
                <a:cs typeface="Cambria"/>
              </a:rPr>
              <a:t>аиглядНТ'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4299" y="-6350"/>
            <a:ext cx="1449705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Cambria"/>
                <a:cs typeface="Cambria"/>
              </a:rPr>
              <a:t>натуралъныѐ</a:t>
            </a:r>
            <a:r>
              <a:rPr sz="1150" spc="440" dirty="0">
                <a:latin typeface="Cambria"/>
                <a:cs typeface="Cambria"/>
              </a:rPr>
              <a:t> </a:t>
            </a:r>
            <a:r>
              <a:rPr sz="1150" spc="-10" dirty="0">
                <a:latin typeface="Cambria"/>
                <a:cs typeface="Cambria"/>
              </a:rPr>
              <a:t>камен</a:t>
            </a:r>
            <a:endParaRPr sz="115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12132" y="5842"/>
            <a:ext cx="157099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25" spc="-254" baseline="4830" dirty="0">
                <a:latin typeface="Cambria"/>
                <a:cs typeface="Cambria"/>
              </a:rPr>
              <a:t>i</a:t>
            </a:r>
            <a:r>
              <a:rPr sz="1725" spc="719" baseline="4830" dirty="0">
                <a:latin typeface="Cambria"/>
                <a:cs typeface="Cambria"/>
              </a:rPr>
              <a:t> </a:t>
            </a:r>
            <a:r>
              <a:rPr sz="1150" dirty="0">
                <a:latin typeface="Cambria"/>
                <a:cs typeface="Cambria"/>
                <a:hlinkClick r:id="rId3"/>
              </a:rPr>
              <a:t>ww</a:t>
            </a:r>
            <a:r>
              <a:rPr sz="1725" baseline="4830" dirty="0">
                <a:latin typeface="Cambria"/>
                <a:cs typeface="Cambria"/>
                <a:hlinkClick r:id="rId3"/>
              </a:rPr>
              <a:t>w.granit-</a:t>
            </a:r>
            <a:r>
              <a:rPr sz="1725" spc="-15" baseline="4830" dirty="0">
                <a:latin typeface="Cambria"/>
                <a:cs typeface="Cambria"/>
                <a:hlinkClick r:id="rId3"/>
              </a:rPr>
              <a:t>capital.ru</a:t>
            </a:r>
            <a:endParaRPr sz="1725" baseline="483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85415"/>
            <a:ext cx="7601711" cy="85039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83389"/>
            <a:ext cx="7598664" cy="11247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6033" y="4323841"/>
            <a:ext cx="32131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40" dirty="0">
                <a:latin typeface="Cambria"/>
                <a:cs typeface="Cambria"/>
              </a:rPr>
              <a:t>f2C-</a:t>
            </a:r>
            <a:r>
              <a:rPr sz="750" spc="-25" dirty="0">
                <a:latin typeface="Cambria"/>
                <a:cs typeface="Cambria"/>
              </a:rPr>
              <a:t>003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86498" y="4317491"/>
            <a:ext cx="3219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65" dirty="0">
                <a:latin typeface="Cambria"/>
                <a:cs typeface="Cambria"/>
              </a:rPr>
              <a:t>FtC-</a:t>
            </a:r>
            <a:r>
              <a:rPr sz="800" spc="-50" dirty="0">
                <a:latin typeface="Cambria"/>
                <a:cs typeface="Cambria"/>
              </a:rPr>
              <a:t>00d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1306" y="8395715"/>
            <a:ext cx="322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latin typeface="Cambria"/>
                <a:cs typeface="Cambria"/>
              </a:rPr>
              <a:t>DC-</a:t>
            </a:r>
            <a:r>
              <a:rPr sz="800" spc="-25" dirty="0">
                <a:latin typeface="Cambria"/>
                <a:cs typeface="Cambria"/>
              </a:rPr>
              <a:t>008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5331" y="10115041"/>
            <a:ext cx="30289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5" dirty="0">
                <a:latin typeface="Calibri"/>
                <a:cs typeface="Calibri"/>
              </a:rPr>
              <a:t>f2C-</a:t>
            </a:r>
            <a:r>
              <a:rPr sz="750" spc="-25" dirty="0">
                <a:latin typeface="Calibri"/>
                <a:cs typeface="Calibri"/>
              </a:rPr>
              <a:t>011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71050" y="4317491"/>
            <a:ext cx="3257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5" dirty="0">
                <a:latin typeface="Cambria"/>
                <a:cs typeface="Cambria"/>
              </a:rPr>
              <a:t>DC-</a:t>
            </a:r>
            <a:r>
              <a:rPr sz="800" spc="-25" dirty="0">
                <a:latin typeface="Cambria"/>
                <a:cs typeface="Cambria"/>
              </a:rPr>
              <a:t>005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4262" y="10115041"/>
            <a:ext cx="32575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20" dirty="0">
                <a:latin typeface="Cambria"/>
                <a:cs typeface="Cambria"/>
              </a:rPr>
              <a:t>DC-</a:t>
            </a:r>
            <a:r>
              <a:rPr sz="750" spc="-25" dirty="0">
                <a:latin typeface="Cambria"/>
                <a:cs typeface="Cambria"/>
              </a:rPr>
              <a:t>012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41026" y="8395715"/>
            <a:ext cx="3257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45" dirty="0">
                <a:latin typeface="Cambria"/>
                <a:cs typeface="Cambria"/>
              </a:rPr>
              <a:t>DC-</a:t>
            </a:r>
            <a:r>
              <a:rPr sz="800" spc="-25" dirty="0">
                <a:latin typeface="Cambria"/>
                <a:cs typeface="Cambria"/>
              </a:rPr>
              <a:t>009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6514" y="4317491"/>
            <a:ext cx="3238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55" dirty="0">
                <a:latin typeface="Cambria"/>
                <a:cs typeface="Cambria"/>
              </a:rPr>
              <a:t>DC—</a:t>
            </a:r>
            <a:r>
              <a:rPr sz="800" spc="-85" dirty="0">
                <a:latin typeface="Cambria"/>
                <a:cs typeface="Cambria"/>
              </a:rPr>
              <a:t>00ó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8824" y="10118090"/>
            <a:ext cx="32512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10" dirty="0">
                <a:latin typeface="Cambria"/>
                <a:cs typeface="Cambria"/>
              </a:rPr>
              <a:t>RC-</a:t>
            </a:r>
            <a:r>
              <a:rPr sz="750" spc="-25" dirty="0">
                <a:latin typeface="Cambria"/>
                <a:cs typeface="Cambria"/>
              </a:rPr>
              <a:t>013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70375" y="4323841"/>
            <a:ext cx="31813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45" dirty="0">
                <a:latin typeface="Cambria"/>
                <a:cs typeface="Cambria"/>
              </a:rPr>
              <a:t>ł2C-</a:t>
            </a:r>
            <a:r>
              <a:rPr sz="750" spc="-25" dirty="0">
                <a:latin typeface="Cambria"/>
                <a:cs typeface="Cambria"/>
              </a:rPr>
              <a:t>007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76960" y="8402065"/>
            <a:ext cx="32893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Cambria"/>
                <a:cs typeface="Cambria"/>
              </a:rPr>
              <a:t>PC-</a:t>
            </a:r>
            <a:r>
              <a:rPr sz="750" spc="-25" dirty="0">
                <a:latin typeface="Cambria"/>
                <a:cs typeface="Cambria"/>
              </a:rPr>
              <a:t>010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42921" y="10115041"/>
            <a:ext cx="31750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45" dirty="0">
                <a:latin typeface="Cambria"/>
                <a:cs typeface="Cambria"/>
              </a:rPr>
              <a:t>f2C-</a:t>
            </a:r>
            <a:r>
              <a:rPr sz="750" spc="-25" dirty="0">
                <a:latin typeface="Cambria"/>
                <a:cs typeface="Cambria"/>
              </a:rPr>
              <a:t>014</a:t>
            </a:r>
            <a:endParaRPr sz="750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85389" y="10367009"/>
            <a:ext cx="22796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40" dirty="0">
                <a:latin typeface="Cambria"/>
                <a:cs typeface="Cambria"/>
              </a:rPr>
              <a:t>14</a:t>
            </a:r>
            <a:endParaRPr sz="15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7"/>
            <a:ext cx="7559040" cy="106862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1974" y="3080257"/>
            <a:ext cx="33591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45" dirty="0">
                <a:latin typeface="Arial MT"/>
                <a:cs typeface="Arial MT"/>
              </a:rPr>
              <a:t>GC-</a:t>
            </a:r>
            <a:r>
              <a:rPr sz="750" spc="-25" dirty="0">
                <a:latin typeface="Arial MT"/>
                <a:cs typeface="Arial MT"/>
              </a:rPr>
              <a:t>001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0645" y="3086607"/>
            <a:ext cx="34163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60" dirty="0">
                <a:latin typeface="Calibri"/>
                <a:cs typeface="Calibri"/>
              </a:rPr>
              <a:t>GC-</a:t>
            </a:r>
            <a:r>
              <a:rPr sz="700" spc="40" dirty="0">
                <a:latin typeface="Calibri"/>
                <a:cs typeface="Calibri"/>
              </a:rPr>
              <a:t>002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77959" y="5299201"/>
            <a:ext cx="33909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40" dirty="0">
                <a:latin typeface="Arial MT"/>
                <a:cs typeface="Arial MT"/>
              </a:rPr>
              <a:t>GC-</a:t>
            </a:r>
            <a:r>
              <a:rPr sz="750" spc="-25" dirty="0">
                <a:latin typeface="Arial MT"/>
                <a:cs typeface="Arial MT"/>
              </a:rPr>
              <a:t>007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5471" y="3080257"/>
            <a:ext cx="34226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5" dirty="0">
                <a:latin typeface="Arial MT"/>
                <a:cs typeface="Arial MT"/>
              </a:rPr>
              <a:t>GC-</a:t>
            </a:r>
            <a:r>
              <a:rPr sz="750" spc="-25" dirty="0">
                <a:latin typeface="Arial MT"/>
                <a:cs typeface="Arial MT"/>
              </a:rPr>
              <a:t>003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1547" y="7893050"/>
            <a:ext cx="34163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Calibri"/>
                <a:cs typeface="Calibri"/>
              </a:rPr>
              <a:t>GC-</a:t>
            </a:r>
            <a:r>
              <a:rPr sz="750" spc="-25" dirty="0">
                <a:latin typeface="Calibri"/>
                <a:cs typeface="Calibri"/>
              </a:rPr>
              <a:t>009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8603" y="9947402"/>
            <a:ext cx="34163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Calibri"/>
                <a:cs typeface="Calibri"/>
              </a:rPr>
              <a:t>GC-</a:t>
            </a:r>
            <a:r>
              <a:rPr sz="750" spc="-25" dirty="0">
                <a:latin typeface="Calibri"/>
                <a:cs typeface="Calibri"/>
              </a:rPr>
              <a:t>012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38075" y="3080257"/>
            <a:ext cx="34163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Calibri"/>
                <a:cs typeface="Calibri"/>
              </a:rPr>
              <a:t>GC-</a:t>
            </a:r>
            <a:r>
              <a:rPr sz="750" spc="-25" dirty="0">
                <a:latin typeface="Calibri"/>
                <a:cs typeface="Calibri"/>
              </a:rPr>
              <a:t>004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1539" y="7893050"/>
            <a:ext cx="33845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Calibri"/>
                <a:cs typeface="Calibri"/>
              </a:rPr>
              <a:t>GC-</a:t>
            </a:r>
            <a:r>
              <a:rPr sz="750" spc="-25" dirty="0">
                <a:latin typeface="Calibri"/>
                <a:cs typeface="Calibri"/>
              </a:rPr>
              <a:t>010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7779" y="5299201"/>
            <a:ext cx="33845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Calibri"/>
                <a:cs typeface="Calibri"/>
              </a:rPr>
              <a:t>GC-</a:t>
            </a:r>
            <a:r>
              <a:rPr sz="750" spc="-25" dirty="0">
                <a:latin typeface="Calibri"/>
                <a:cs typeface="Calibri"/>
              </a:rPr>
              <a:t>008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43915" y="3080257"/>
            <a:ext cx="344170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Calibri"/>
                <a:cs typeface="Calibri"/>
              </a:rPr>
              <a:t>GC-</a:t>
            </a:r>
            <a:r>
              <a:rPr sz="750" spc="-25" dirty="0">
                <a:latin typeface="Calibri"/>
                <a:cs typeface="Calibri"/>
              </a:rPr>
              <a:t>005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4869" y="9941052"/>
            <a:ext cx="3384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75" dirty="0">
                <a:latin typeface="Arial MT"/>
                <a:cs typeface="Arial MT"/>
              </a:rPr>
              <a:t>GC-</a:t>
            </a:r>
            <a:r>
              <a:rPr sz="800" spc="-40" dirty="0">
                <a:latin typeface="Arial MT"/>
                <a:cs typeface="Arial MT"/>
              </a:rPr>
              <a:t>013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94055" y="3080257"/>
            <a:ext cx="34226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35" dirty="0">
                <a:latin typeface="Arial MT"/>
                <a:cs typeface="Arial MT"/>
              </a:rPr>
              <a:t>GC-</a:t>
            </a:r>
            <a:r>
              <a:rPr sz="750" spc="-25" dirty="0">
                <a:latin typeface="Arial MT"/>
                <a:cs typeface="Arial MT"/>
              </a:rPr>
              <a:t>00ó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87627" y="7893050"/>
            <a:ext cx="324485" cy="13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Calibri"/>
                <a:cs typeface="Calibri"/>
              </a:rPr>
              <a:t>GC-</a:t>
            </a:r>
            <a:r>
              <a:rPr sz="750" spc="-25" dirty="0">
                <a:latin typeface="Calibri"/>
                <a:cs typeface="Calibri"/>
              </a:rPr>
              <a:t>011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7"/>
            <a:ext cx="7528559" cy="106558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31889" y="3092957"/>
            <a:ext cx="36512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10" dirty="0">
                <a:latin typeface="Cambria"/>
                <a:cs typeface="Cambria"/>
              </a:rPr>
              <a:t>PH-</a:t>
            </a:r>
            <a:r>
              <a:rPr sz="1250" spc="-50" dirty="0">
                <a:latin typeface="Cambria"/>
                <a:cs typeface="Cambria"/>
              </a:rPr>
              <a:t>5</a:t>
            </a:r>
            <a:endParaRPr sz="125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2062" y="6787133"/>
            <a:ext cx="36703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25" dirty="0">
                <a:latin typeface="Cambria"/>
                <a:cs typeface="Cambria"/>
              </a:rPr>
              <a:t>DII-</a:t>
            </a:r>
            <a:r>
              <a:rPr sz="1250" spc="-50" dirty="0">
                <a:latin typeface="Cambria"/>
                <a:cs typeface="Cambria"/>
              </a:rPr>
              <a:t>2</a:t>
            </a:r>
            <a:endParaRPr sz="125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14342" y="9850119"/>
            <a:ext cx="3549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0" dirty="0">
                <a:latin typeface="Times New Roman"/>
                <a:cs typeface="Times New Roman"/>
              </a:rPr>
              <a:t>PII-</a:t>
            </a:r>
            <a:r>
              <a:rPr sz="1300" spc="-50" dirty="0">
                <a:latin typeface="Times New Roman"/>
                <a:cs typeface="Times New Roman"/>
              </a:rPr>
              <a:t>4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17421" y="3117595"/>
            <a:ext cx="353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FH-</a:t>
            </a:r>
            <a:r>
              <a:rPr sz="1200" spc="-50" dirty="0">
                <a:latin typeface="Times New Roman"/>
                <a:cs typeface="Times New Roman"/>
              </a:rPr>
              <a:t>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8944" y="10337800"/>
            <a:ext cx="2000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nsolas"/>
                <a:cs typeface="Consolas"/>
              </a:rPr>
              <a:t>16</a:t>
            </a:r>
            <a:endParaRPr sz="13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1295" y="6269735"/>
            <a:ext cx="237744" cy="1097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70447" y="21335"/>
            <a:ext cx="1689100" cy="10650220"/>
            <a:chOff x="5870447" y="21335"/>
            <a:chExt cx="1689100" cy="106502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5407" y="7171943"/>
              <a:ext cx="103631" cy="487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0447" y="21335"/>
              <a:ext cx="1688592" cy="10649711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694664" y="-18542"/>
            <a:ext cx="4563136" cy="3236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320">
              <a:spcBef>
                <a:spcPts val="1685"/>
              </a:spcBef>
              <a:spcAft>
                <a:spcPts val="0"/>
              </a:spcAft>
              <a:tabLst>
                <a:tab pos="677545" algn="l"/>
                <a:tab pos="1257935" algn="l"/>
              </a:tabLst>
            </a:pPr>
            <a:r>
              <a:rPr lang="ru-RU" sz="1800" spc="-25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ООО </a:t>
            </a:r>
            <a:r>
              <a:rPr lang="ru-RU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r>
              <a:rPr lang="ru-RU" sz="1800" spc="-2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«ГКГ ЕВРАЗИЯ»</a:t>
            </a:r>
            <a:b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E-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mail.ru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: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alexwest_13@bk.ru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spc="-2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Web       </a:t>
            </a:r>
            <a:b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1800" spc="-2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</a:t>
            </a:r>
            <a:r>
              <a:rPr lang="en-US" sz="1800" u="sng" spc="-1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  <a:hlinkClick r:id="rId5"/>
              </a:rPr>
              <a:t>www.gkg-stone.ru</a:t>
            </a:r>
            <a:r>
              <a:rPr lang="en-US" sz="1800" spc="-1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b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1800" spc="-2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Tel</a:t>
            </a:r>
            <a:r>
              <a:rPr lang="en-US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</a:t>
            </a:r>
            <a:b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spc="-315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                       </a:t>
            </a:r>
            <a:r>
              <a:rPr lang="en-US" sz="1800" spc="-1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8(926) 352 11 78 </a:t>
            </a:r>
            <a:b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1800" spc="-1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    8(916) 405 91 38</a:t>
            </a:r>
            <a:br>
              <a:rPr lang="ru-RU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</a:br>
            <a:endParaRPr spc="-925" dirty="0"/>
          </a:p>
        </p:txBody>
      </p:sp>
      <p:sp>
        <p:nvSpPr>
          <p:cNvPr id="11" name="object 11"/>
          <p:cNvSpPr txBox="1"/>
          <p:nvPr/>
        </p:nvSpPr>
        <p:spPr>
          <a:xfrm>
            <a:off x="2638305" y="10142219"/>
            <a:ext cx="3962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>
                <a:latin typeface="Calibri"/>
                <a:cs typeface="Calibri"/>
              </a:rPr>
              <a:t>2026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435561" y="645159"/>
            <a:ext cx="17957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50" dirty="0">
                <a:solidFill>
                  <a:srgbClr val="000000"/>
                </a:solidFill>
                <a:latin typeface="Times New Roman"/>
                <a:cs typeface="Times New Roman"/>
              </a:rPr>
              <a:t>Содержание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7681" y="1446021"/>
            <a:ext cx="6899275" cy="2857192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750" spc="65" dirty="0">
                <a:latin typeface="Cambria"/>
                <a:cs typeface="Cambria"/>
              </a:rPr>
              <a:t>О</a:t>
            </a:r>
            <a:r>
              <a:rPr sz="1750" spc="210" dirty="0">
                <a:latin typeface="Cambria"/>
                <a:cs typeface="Cambria"/>
              </a:rPr>
              <a:t>  </a:t>
            </a:r>
            <a:r>
              <a:rPr sz="1750" spc="110" dirty="0">
                <a:latin typeface="Cambria"/>
                <a:cs typeface="Cambria"/>
              </a:rPr>
              <a:t>компании..............................................................................2</a:t>
            </a:r>
            <a:endParaRPr sz="1750" dirty="0">
              <a:latin typeface="Cambria"/>
              <a:cs typeface="Cambria"/>
            </a:endParaRPr>
          </a:p>
          <a:p>
            <a:pPr marL="33655">
              <a:lnSpc>
                <a:spcPct val="100000"/>
              </a:lnSpc>
              <a:spcBef>
                <a:spcPts val="780"/>
              </a:spcBef>
            </a:pPr>
            <a:r>
              <a:rPr sz="1750" spc="70" dirty="0">
                <a:latin typeface="Cambria"/>
                <a:cs typeface="Cambria"/>
              </a:rPr>
              <a:t>Гранит</a:t>
            </a:r>
            <a:r>
              <a:rPr sz="1750" spc="420" dirty="0">
                <a:latin typeface="Cambria"/>
                <a:cs typeface="Cambria"/>
              </a:rPr>
              <a:t> </a:t>
            </a:r>
            <a:r>
              <a:rPr sz="1750" dirty="0">
                <a:latin typeface="Cambria"/>
                <a:cs typeface="Cambria"/>
              </a:rPr>
              <a:t>его</a:t>
            </a:r>
            <a:r>
              <a:rPr sz="1750" spc="285" dirty="0">
                <a:latin typeface="Cambria"/>
                <a:cs typeface="Cambria"/>
              </a:rPr>
              <a:t> </a:t>
            </a:r>
            <a:r>
              <a:rPr sz="1750" spc="105" dirty="0">
                <a:latin typeface="Cambria"/>
                <a:cs typeface="Cambria"/>
              </a:rPr>
              <a:t>свойства................................................................3</a:t>
            </a:r>
            <a:endParaRPr sz="1750" dirty="0">
              <a:latin typeface="Cambria"/>
              <a:cs typeface="Cambria"/>
            </a:endParaRPr>
          </a:p>
          <a:p>
            <a:pPr marL="21590">
              <a:lnSpc>
                <a:spcPct val="100000"/>
              </a:lnSpc>
              <a:spcBef>
                <a:spcPts val="585"/>
              </a:spcBef>
            </a:pPr>
            <a:r>
              <a:rPr lang="ru-RU" sz="1750" spc="70" dirty="0">
                <a:latin typeface="Cambria"/>
                <a:cs typeface="Cambria"/>
              </a:rPr>
              <a:t>Узбекский</a:t>
            </a:r>
            <a:r>
              <a:rPr sz="1750" spc="270" dirty="0">
                <a:latin typeface="Cambria"/>
                <a:cs typeface="Cambria"/>
              </a:rPr>
              <a:t> </a:t>
            </a:r>
            <a:r>
              <a:rPr sz="1750" spc="114" dirty="0">
                <a:latin typeface="Cambria"/>
                <a:cs typeface="Cambria"/>
              </a:rPr>
              <a:t>гранит...................................................................4-</a:t>
            </a:r>
            <a:r>
              <a:rPr sz="1750" spc="225" dirty="0">
                <a:latin typeface="Cambria"/>
                <a:cs typeface="Cambria"/>
              </a:rPr>
              <a:t>7</a:t>
            </a:r>
            <a:endParaRPr sz="1750" dirty="0">
              <a:latin typeface="Cambria"/>
              <a:cs typeface="Cambria"/>
            </a:endParaRPr>
          </a:p>
          <a:p>
            <a:pPr marL="21590">
              <a:lnSpc>
                <a:spcPct val="100000"/>
              </a:lnSpc>
              <a:spcBef>
                <a:spcPts val="780"/>
              </a:spcBef>
            </a:pPr>
            <a:r>
              <a:rPr lang="ru-RU" sz="1750" spc="75" dirty="0">
                <a:latin typeface="Cambria"/>
                <a:cs typeface="Cambria"/>
              </a:rPr>
              <a:t>Индийский и Египетский </a:t>
            </a:r>
            <a:r>
              <a:rPr sz="1750" spc="425" dirty="0">
                <a:latin typeface="Cambria"/>
                <a:cs typeface="Cambria"/>
              </a:rPr>
              <a:t> </a:t>
            </a:r>
            <a:r>
              <a:rPr sz="1750" spc="110" dirty="0" err="1">
                <a:latin typeface="Cambria"/>
                <a:cs typeface="Cambria"/>
              </a:rPr>
              <a:t>гранит</a:t>
            </a:r>
            <a:r>
              <a:rPr lang="ru-RU" sz="1750" spc="110" dirty="0">
                <a:latin typeface="Cambria"/>
                <a:cs typeface="Cambria"/>
              </a:rPr>
              <a:t> </a:t>
            </a:r>
            <a:r>
              <a:rPr lang="en-US" sz="1750" spc="110" dirty="0">
                <a:latin typeface="Cambria"/>
                <a:cs typeface="Cambria"/>
              </a:rPr>
              <a:t>,,,,,,,,,,,,,,,,,,,,,,,,,,,,,,,,,,,</a:t>
            </a:r>
            <a:r>
              <a:rPr sz="1750" spc="110" dirty="0">
                <a:latin typeface="Cambria"/>
                <a:cs typeface="Cambria"/>
              </a:rPr>
              <a:t>.................................................................</a:t>
            </a:r>
            <a:r>
              <a:rPr lang="ru-RU" sz="1750" spc="110" dirty="0">
                <a:latin typeface="Cambria"/>
                <a:cs typeface="Cambria"/>
              </a:rPr>
              <a:t> </a:t>
            </a:r>
            <a:r>
              <a:rPr sz="1750" spc="110" dirty="0">
                <a:latin typeface="Cambria"/>
                <a:cs typeface="Cambria"/>
              </a:rPr>
              <a:t>8-</a:t>
            </a:r>
            <a:r>
              <a:rPr sz="1750" spc="240" dirty="0">
                <a:latin typeface="Cambria"/>
                <a:cs typeface="Cambria"/>
              </a:rPr>
              <a:t>10</a:t>
            </a:r>
            <a:endParaRPr sz="1750" dirty="0">
              <a:latin typeface="Cambria"/>
              <a:cs typeface="Cambria"/>
            </a:endParaRPr>
          </a:p>
          <a:p>
            <a:pPr marL="33655">
              <a:lnSpc>
                <a:spcPct val="100000"/>
              </a:lnSpc>
              <a:spcBef>
                <a:spcPts val="975"/>
              </a:spcBef>
            </a:pPr>
            <a:r>
              <a:rPr sz="1750" spc="75" dirty="0" err="1">
                <a:latin typeface="Cambria"/>
                <a:cs typeface="Cambria"/>
              </a:rPr>
              <a:t>Почему</a:t>
            </a:r>
            <a:r>
              <a:rPr sz="1750" spc="300" dirty="0">
                <a:latin typeface="Cambria"/>
                <a:cs typeface="Cambria"/>
              </a:rPr>
              <a:t> </a:t>
            </a:r>
            <a:r>
              <a:rPr lang="ru-RU" sz="1750" spc="60" dirty="0">
                <a:latin typeface="Cambria"/>
                <a:cs typeface="Cambria"/>
              </a:rPr>
              <a:t>узбекский</a:t>
            </a:r>
            <a:r>
              <a:rPr sz="1750" spc="165" dirty="0">
                <a:latin typeface="Cambria"/>
                <a:cs typeface="Cambria"/>
              </a:rPr>
              <a:t> </a:t>
            </a:r>
            <a:r>
              <a:rPr sz="1750" spc="110" dirty="0">
                <a:latin typeface="Cambria"/>
                <a:cs typeface="Cambria"/>
              </a:rPr>
              <a:t>гранит?...................................................11-</a:t>
            </a:r>
            <a:r>
              <a:rPr sz="1750" spc="220" dirty="0">
                <a:latin typeface="Cambria"/>
                <a:cs typeface="Cambria"/>
              </a:rPr>
              <a:t>13</a:t>
            </a:r>
            <a:endParaRPr sz="1750" dirty="0">
              <a:latin typeface="Cambria"/>
              <a:cs typeface="Cambria"/>
            </a:endParaRPr>
          </a:p>
          <a:p>
            <a:pPr marL="40005">
              <a:lnSpc>
                <a:spcPct val="100000"/>
              </a:lnSpc>
              <a:spcBef>
                <a:spcPts val="585"/>
              </a:spcBef>
            </a:pPr>
            <a:r>
              <a:rPr sz="1750" spc="60" dirty="0">
                <a:latin typeface="Cambria"/>
                <a:cs typeface="Cambria"/>
              </a:rPr>
              <a:t>Скульптуры</a:t>
            </a:r>
            <a:r>
              <a:rPr sz="1750" spc="440" dirty="0">
                <a:latin typeface="Cambria"/>
                <a:cs typeface="Cambria"/>
              </a:rPr>
              <a:t> </a:t>
            </a:r>
            <a:r>
              <a:rPr sz="1750" spc="70" dirty="0">
                <a:latin typeface="Cambria"/>
                <a:cs typeface="Cambria"/>
              </a:rPr>
              <a:t>и</a:t>
            </a:r>
            <a:r>
              <a:rPr sz="1750" spc="265" dirty="0">
                <a:latin typeface="Cambria"/>
                <a:cs typeface="Cambria"/>
              </a:rPr>
              <a:t> </a:t>
            </a:r>
            <a:r>
              <a:rPr sz="1750" spc="114" dirty="0">
                <a:latin typeface="Cambria"/>
                <a:cs typeface="Cambria"/>
              </a:rPr>
              <a:t>колонны..........................................................14-</a:t>
            </a:r>
            <a:r>
              <a:rPr sz="1750" spc="-25" dirty="0">
                <a:latin typeface="Cambria"/>
                <a:cs typeface="Cambria"/>
              </a:rPr>
              <a:t>16</a:t>
            </a:r>
            <a:endParaRPr sz="1750" dirty="0">
              <a:latin typeface="Cambria"/>
              <a:cs typeface="Cambria"/>
            </a:endParaRPr>
          </a:p>
          <a:p>
            <a:pPr marL="45720">
              <a:lnSpc>
                <a:spcPct val="100000"/>
              </a:lnSpc>
              <a:spcBef>
                <a:spcPts val="780"/>
              </a:spcBef>
            </a:pPr>
            <a:r>
              <a:rPr sz="1750" spc="110" dirty="0">
                <a:latin typeface="Cambria"/>
                <a:cs typeface="Cambria"/>
              </a:rPr>
              <a:t>Контакты..................................................................................17</a:t>
            </a:r>
            <a:endParaRPr sz="175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 descr="$PPTXTitle"/>
          <p:cNvSpPr txBox="1">
            <a:spLocks noGrp="1"/>
          </p:cNvSpPr>
          <p:nvPr>
            <p:ph type="title"/>
          </p:nvPr>
        </p:nvSpPr>
        <p:spPr>
          <a:xfrm>
            <a:off x="1134648" y="169926"/>
            <a:ext cx="5448300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50" dirty="0">
                <a:solidFill>
                  <a:srgbClr val="2A2A2A"/>
                </a:solidFill>
              </a:rPr>
              <a:t>Компания</a:t>
            </a:r>
            <a:r>
              <a:rPr sz="2450" spc="270" dirty="0">
                <a:solidFill>
                  <a:srgbClr val="2A2A2A"/>
                </a:solidFill>
              </a:rPr>
              <a:t> </a:t>
            </a:r>
            <a:r>
              <a:rPr sz="2450" dirty="0">
                <a:solidFill>
                  <a:srgbClr val="282828"/>
                </a:solidFill>
              </a:rPr>
              <a:t>ООО</a:t>
            </a:r>
            <a:r>
              <a:rPr sz="2450" spc="210" dirty="0">
                <a:solidFill>
                  <a:srgbClr val="282828"/>
                </a:solidFill>
              </a:rPr>
              <a:t> </a:t>
            </a:r>
            <a:r>
              <a:rPr sz="2450" dirty="0">
                <a:solidFill>
                  <a:srgbClr val="262626"/>
                </a:solidFill>
              </a:rPr>
              <a:t>«</a:t>
            </a:r>
            <a:r>
              <a:rPr sz="2450" dirty="0" err="1">
                <a:solidFill>
                  <a:srgbClr val="262626"/>
                </a:solidFill>
              </a:rPr>
              <a:t>Г</a:t>
            </a:r>
            <a:r>
              <a:rPr lang="ru-RU" sz="2450" dirty="0">
                <a:solidFill>
                  <a:srgbClr val="262626"/>
                </a:solidFill>
              </a:rPr>
              <a:t>КГ ЕВРАЗИЯ</a:t>
            </a:r>
            <a:r>
              <a:rPr sz="2450" spc="-10" dirty="0">
                <a:solidFill>
                  <a:srgbClr val="282828"/>
                </a:solidFill>
              </a:rPr>
              <a:t>»</a:t>
            </a:r>
            <a:endParaRPr sz="2450" dirty="0"/>
          </a:p>
        </p:txBody>
      </p:sp>
      <p:sp>
        <p:nvSpPr>
          <p:cNvPr id="27" name="object 27"/>
          <p:cNvSpPr txBox="1"/>
          <p:nvPr/>
        </p:nvSpPr>
        <p:spPr>
          <a:xfrm>
            <a:off x="95315" y="795019"/>
            <a:ext cx="7475855" cy="8989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00000"/>
              </a:lnSpc>
              <a:spcBef>
                <a:spcPts val="100"/>
              </a:spcBef>
            </a:pP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Компания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ООО</a:t>
            </a:r>
            <a:r>
              <a:rPr lang="ru-RU" sz="1600" spc="19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82828"/>
                </a:solidFill>
                <a:latin typeface="Calibri"/>
                <a:cs typeface="Calibri"/>
              </a:rPr>
              <a:t>‹ГКГ ЕВРАЗИЯ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»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является </a:t>
            </a:r>
            <a:r>
              <a:rPr lang="ru-RU" sz="1600" spc="-10" dirty="0">
                <a:solidFill>
                  <a:srgbClr val="131313"/>
                </a:solidFill>
                <a:latin typeface="Calibri"/>
                <a:cs typeface="Calibri"/>
              </a:rPr>
              <a:t>одним </a:t>
            </a:r>
            <a:r>
              <a:rPr lang="ru-RU" sz="1600" dirty="0">
                <a:solidFill>
                  <a:srgbClr val="131313"/>
                </a:solidFill>
                <a:latin typeface="Calibri"/>
                <a:cs typeface="Calibri"/>
              </a:rPr>
              <a:t>из</a:t>
            </a:r>
            <a:r>
              <a:rPr lang="ru-RU" sz="1600" spc="-40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лидеров </a:t>
            </a:r>
            <a:r>
              <a:rPr lang="ru-RU" sz="1600" dirty="0">
                <a:solidFill>
                  <a:srgbClr val="212121"/>
                </a:solidFill>
                <a:latin typeface="Calibri"/>
                <a:cs typeface="Calibri"/>
              </a:rPr>
              <a:t>в</a:t>
            </a:r>
            <a:r>
              <a:rPr lang="ru-RU" sz="1600" spc="-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F1F1F"/>
                </a:solidFill>
                <a:latin typeface="Calibri"/>
                <a:cs typeface="Calibri"/>
              </a:rPr>
              <a:t>области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поставок натурального природного </a:t>
            </a:r>
            <a:r>
              <a:rPr lang="ru-RU" sz="1600" spc="-20" dirty="0">
                <a:solidFill>
                  <a:srgbClr val="1C1C1C"/>
                </a:solidFill>
                <a:latin typeface="Calibri"/>
                <a:cs typeface="Calibri"/>
              </a:rPr>
              <a:t>всевозможных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с</a:t>
            </a:r>
            <a:r>
              <a:rPr lang="ru-RU" sz="1600" spc="25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на</a:t>
            </a:r>
            <a:r>
              <a:rPr lang="ru-RU" sz="1600" spc="-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рынке</a:t>
            </a:r>
            <a:r>
              <a:rPr lang="ru-RU" sz="1600" spc="-3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40" dirty="0">
                <a:solidFill>
                  <a:srgbClr val="1C1C1C"/>
                </a:solidFill>
                <a:latin typeface="Calibri"/>
                <a:cs typeface="Calibri"/>
              </a:rPr>
              <a:t>РФ,</a:t>
            </a:r>
            <a:r>
              <a:rPr lang="ru-RU" sz="1600" spc="-1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а</a:t>
            </a:r>
            <a:r>
              <a:rPr lang="ru-RU" sz="1600" spc="-5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Calibri"/>
                <a:cs typeface="Calibri"/>
              </a:rPr>
              <a:t>также</a:t>
            </a:r>
            <a:r>
              <a:rPr lang="ru-RU" sz="1600" spc="-3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стран</a:t>
            </a:r>
            <a:r>
              <a:rPr lang="ru-RU" sz="1600" spc="-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61616"/>
                </a:solidFill>
                <a:latin typeface="Calibri"/>
                <a:cs typeface="Calibri"/>
              </a:rPr>
              <a:t>СНГ.</a:t>
            </a:r>
            <a:r>
              <a:rPr lang="ru-RU" sz="1600" spc="-25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Мы</a:t>
            </a:r>
            <a:r>
              <a:rPr lang="ru-RU" sz="1600" spc="-2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работаем</a:t>
            </a:r>
            <a:r>
              <a:rPr lang="ru-RU" sz="1600" spc="3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с</a:t>
            </a:r>
            <a:r>
              <a:rPr lang="ru-RU" sz="1600" spc="-5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рядовыми</a:t>
            </a:r>
            <a:r>
              <a:rPr lang="ru-RU" sz="1600" spc="2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0F0F0F"/>
                </a:solidFill>
                <a:latin typeface="Calibri"/>
                <a:cs typeface="Calibri"/>
              </a:rPr>
              <a:t>потребителями</a:t>
            </a:r>
            <a:r>
              <a:rPr lang="ru-RU" sz="1600" spc="110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61616"/>
                </a:solidFill>
                <a:latin typeface="Calibri"/>
                <a:cs typeface="Calibri"/>
              </a:rPr>
              <a:t>(физ.</a:t>
            </a:r>
            <a:r>
              <a:rPr lang="ru-RU" sz="1600" spc="-25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лицами), 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строительными</a:t>
            </a:r>
            <a:r>
              <a:rPr lang="ru-RU" sz="1600" spc="6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31313"/>
                </a:solidFill>
                <a:latin typeface="Calibri"/>
                <a:cs typeface="Calibri"/>
              </a:rPr>
              <a:t>и</a:t>
            </a:r>
            <a:r>
              <a:rPr lang="ru-RU" sz="1600" spc="-20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ремонтными</a:t>
            </a:r>
            <a:r>
              <a:rPr lang="ru-RU" sz="1600" spc="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0F0F0F"/>
                </a:solidFill>
                <a:latin typeface="Calibri"/>
                <a:cs typeface="Calibri"/>
              </a:rPr>
              <a:t>компаниями,</a:t>
            </a:r>
            <a:r>
              <a:rPr lang="ru-RU" sz="1600" spc="50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61616"/>
                </a:solidFill>
                <a:latin typeface="Calibri"/>
                <a:cs typeface="Calibri"/>
              </a:rPr>
              <a:t>поэтому</a:t>
            </a:r>
            <a:r>
              <a:rPr lang="ru-RU" sz="1600" spc="5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точно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знаем,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какой</a:t>
            </a:r>
            <a:r>
              <a:rPr lang="ru-RU" sz="1600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A1A1A"/>
                </a:solidFill>
                <a:latin typeface="Calibri"/>
                <a:cs typeface="Calibri"/>
              </a:rPr>
              <a:t>продукт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подбирать</a:t>
            </a:r>
            <a:r>
              <a:rPr lang="ru-RU" sz="1600" spc="1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для</a:t>
            </a:r>
            <a:r>
              <a:rPr lang="ru-RU" sz="1600" spc="-1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A1A1A"/>
                </a:solidFill>
                <a:latin typeface="Calibri"/>
                <a:cs typeface="Calibri"/>
              </a:rPr>
              <a:t>каждого</a:t>
            </a:r>
            <a:r>
              <a:rPr lang="ru-RU" sz="1600" spc="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11111"/>
                </a:solidFill>
                <a:latin typeface="Calibri"/>
                <a:cs typeface="Calibri"/>
              </a:rPr>
              <a:t>типа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клиента.</a:t>
            </a:r>
            <a:r>
              <a:rPr lang="ru-RU" sz="1600" spc="-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Calibri"/>
                <a:cs typeface="Calibri"/>
              </a:rPr>
              <a:t>Наше</a:t>
            </a:r>
            <a:r>
              <a:rPr lang="ru-RU" sz="1600" spc="-1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учреждение</a:t>
            </a:r>
            <a:r>
              <a:rPr lang="ru-RU" sz="1600" spc="25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F1F1F"/>
                </a:solidFill>
                <a:latin typeface="Calibri"/>
                <a:cs typeface="Calibri"/>
              </a:rPr>
              <a:t>представляет</a:t>
            </a:r>
            <a:r>
              <a:rPr lang="ru-RU" sz="1600" spc="9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интересы</a:t>
            </a:r>
            <a:r>
              <a:rPr lang="ru-RU" sz="1600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самых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разных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предприятий,</a:t>
            </a:r>
            <a:r>
              <a:rPr lang="ru-RU" sz="1600" spc="5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специализирующихся</a:t>
            </a:r>
            <a:r>
              <a:rPr lang="ru-RU" sz="1600" spc="-60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на</a:t>
            </a:r>
            <a:r>
              <a:rPr lang="ru-RU" sz="1600" spc="-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произво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дстве</a:t>
            </a:r>
            <a:r>
              <a:rPr lang="ru-RU" sz="1600" spc="-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51515"/>
                </a:solidFill>
                <a:latin typeface="Calibri"/>
                <a:cs typeface="Calibri"/>
              </a:rPr>
              <a:t>таких</a:t>
            </a:r>
            <a:r>
              <a:rPr lang="ru-RU" sz="1600" spc="-2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товаров,</a:t>
            </a:r>
            <a:r>
              <a:rPr lang="ru-RU" sz="1600" spc="4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как: </a:t>
            </a:r>
            <a:r>
              <a:rPr lang="ru-RU" sz="1600" spc="-20" dirty="0">
                <a:solidFill>
                  <a:srgbClr val="131313"/>
                </a:solidFill>
                <a:latin typeface="Calibri"/>
                <a:cs typeface="Calibri"/>
              </a:rPr>
              <a:t>продукция</a:t>
            </a:r>
            <a:r>
              <a:rPr lang="ru-RU" sz="1600" spc="50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из</a:t>
            </a:r>
            <a:r>
              <a:rPr lang="ru-RU" sz="1600" spc="-5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при</a:t>
            </a:r>
            <a:r>
              <a:rPr lang="ru-RU" sz="1600" spc="-10" dirty="0">
                <a:solidFill>
                  <a:srgbClr val="212121"/>
                </a:solidFill>
                <a:latin typeface="Calibri"/>
                <a:cs typeface="Calibri"/>
              </a:rPr>
              <a:t>родного</a:t>
            </a:r>
            <a:r>
              <a:rPr lang="ru-RU" sz="160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камня</a:t>
            </a:r>
            <a:r>
              <a:rPr lang="ru-RU" sz="1600" spc="-5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(мраморная</a:t>
            </a:r>
            <a:r>
              <a:rPr lang="ru-RU" sz="1600" spc="70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Calibri"/>
                <a:cs typeface="Calibri"/>
              </a:rPr>
              <a:t>и</a:t>
            </a:r>
            <a:r>
              <a:rPr lang="ru-RU" sz="1600" spc="-4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гранитная</a:t>
            </a:r>
            <a:r>
              <a:rPr lang="ru-RU" sz="1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плитка</a:t>
            </a:r>
            <a:r>
              <a:rPr lang="ru-RU" sz="1600" dirty="0">
                <a:solidFill>
                  <a:srgbClr val="1D1D1D"/>
                </a:solidFill>
                <a:latin typeface="Calibri"/>
                <a:cs typeface="Calibri"/>
              </a:rPr>
              <a:t>.</a:t>
            </a:r>
            <a:r>
              <a:rPr lang="ru-RU" sz="1600" spc="-35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Мы</a:t>
            </a:r>
            <a:r>
              <a:rPr lang="ru-RU" sz="1600" spc="-2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работаем</a:t>
            </a:r>
            <a:r>
              <a:rPr lang="ru-RU" sz="1600" spc="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с</a:t>
            </a:r>
            <a:r>
              <a:rPr lang="ru-RU" sz="1600" spc="-6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заводами</a:t>
            </a:r>
            <a:r>
              <a:rPr lang="ru-RU" sz="1600" spc="-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России,</a:t>
            </a:r>
            <a:r>
              <a:rPr lang="ru-RU" sz="1600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Украины</a:t>
            </a:r>
            <a:r>
              <a:rPr lang="en-US" sz="1600" spc="25" dirty="0">
                <a:solidFill>
                  <a:srgbClr val="1A1A1A"/>
                </a:solidFill>
                <a:latin typeface="Calibri"/>
                <a:cs typeface="Calibri"/>
              </a:rPr>
              <a:t>, </a:t>
            </a:r>
            <a:r>
              <a:rPr lang="ru-RU" sz="1600" spc="25" dirty="0">
                <a:solidFill>
                  <a:srgbClr val="1A1A1A"/>
                </a:solidFill>
                <a:latin typeface="Calibri"/>
                <a:cs typeface="Calibri"/>
              </a:rPr>
              <a:t>Узбекистана</a:t>
            </a:r>
            <a:r>
              <a:rPr lang="en-US" sz="1600" spc="25" dirty="0">
                <a:solidFill>
                  <a:srgbClr val="1A1A1A"/>
                </a:solidFill>
                <a:latin typeface="Calibri"/>
                <a:cs typeface="Calibri"/>
              </a:rPr>
              <a:t>, </a:t>
            </a:r>
            <a:r>
              <a:rPr lang="ru-RU" sz="1600" spc="25" dirty="0">
                <a:solidFill>
                  <a:srgbClr val="1A1A1A"/>
                </a:solidFill>
                <a:latin typeface="Calibri"/>
                <a:cs typeface="Calibri"/>
              </a:rPr>
              <a:t>Казахстана и Египта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.</a:t>
            </a:r>
            <a:r>
              <a:rPr lang="ru-RU" sz="1600" spc="3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i="1" spc="10" dirty="0" err="1">
                <a:solidFill>
                  <a:srgbClr val="1C1C1C"/>
                </a:solidFill>
                <a:latin typeface="Calibri"/>
                <a:cs typeface="Calibri"/>
              </a:rPr>
              <a:t>Сегорня</a:t>
            </a:r>
            <a:r>
              <a:rPr lang="ru-RU" sz="1600" i="1" spc="14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i="1" dirty="0">
                <a:solidFill>
                  <a:srgbClr val="151515"/>
                </a:solidFill>
                <a:latin typeface="Calibri"/>
                <a:cs typeface="Calibri"/>
              </a:rPr>
              <a:t>наша</a:t>
            </a:r>
            <a:r>
              <a:rPr lang="ru-RU" sz="1600" i="1" spc="15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i="1" spc="10" dirty="0" err="1">
                <a:solidFill>
                  <a:srgbClr val="181818"/>
                </a:solidFill>
                <a:latin typeface="Calibri"/>
                <a:cs typeface="Calibri"/>
              </a:rPr>
              <a:t>команра</a:t>
            </a:r>
            <a:r>
              <a:rPr lang="ru-RU" sz="1600" i="1" spc="21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i="1" spc="10" dirty="0" err="1">
                <a:solidFill>
                  <a:srgbClr val="151515"/>
                </a:solidFill>
                <a:latin typeface="Calibri"/>
                <a:cs typeface="Calibri"/>
              </a:rPr>
              <a:t>рабогаег</a:t>
            </a:r>
            <a:r>
              <a:rPr lang="ru-RU" sz="1600" i="1" spc="8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i="1" spc="10" dirty="0">
                <a:solidFill>
                  <a:srgbClr val="2D2D2D"/>
                </a:solidFill>
                <a:latin typeface="Calibri"/>
                <a:cs typeface="Calibri"/>
              </a:rPr>
              <a:t>в</a:t>
            </a:r>
            <a:r>
              <a:rPr lang="ru-RU" sz="1600" i="1" spc="60" dirty="0">
                <a:solidFill>
                  <a:srgbClr val="2D2D2D"/>
                </a:solidFill>
                <a:latin typeface="Calibri"/>
                <a:cs typeface="Calibri"/>
              </a:rPr>
              <a:t> </a:t>
            </a:r>
            <a:r>
              <a:rPr lang="ru-RU" sz="1600" i="1" spc="10" dirty="0" err="1">
                <a:solidFill>
                  <a:srgbClr val="181818"/>
                </a:solidFill>
                <a:latin typeface="Calibri"/>
                <a:cs typeface="Calibri"/>
              </a:rPr>
              <a:t>многовекгорном</a:t>
            </a:r>
            <a:r>
              <a:rPr lang="ru-RU" sz="1600" i="1" spc="13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i="1" spc="-10" dirty="0" err="1">
                <a:solidFill>
                  <a:srgbClr val="151515"/>
                </a:solidFill>
                <a:latin typeface="Calibri"/>
                <a:cs typeface="Calibri"/>
              </a:rPr>
              <a:t>направленнн</a:t>
            </a:r>
            <a:r>
              <a:rPr lang="ru-RU" sz="1600" i="1" spc="-10" dirty="0">
                <a:solidFill>
                  <a:srgbClr val="151515"/>
                </a:solidFill>
                <a:latin typeface="Calibri"/>
                <a:cs typeface="Calibri"/>
              </a:rPr>
              <a:t>.</a:t>
            </a:r>
            <a:endParaRPr lang="ru-RU" sz="1600" dirty="0">
              <a:latin typeface="Calibri"/>
              <a:cs typeface="Calibri"/>
            </a:endParaRPr>
          </a:p>
          <a:p>
            <a:pPr marL="13335" marR="5080" indent="1270">
              <a:lnSpc>
                <a:spcPct val="100000"/>
              </a:lnSpc>
              <a:spcBef>
                <a:spcPts val="1415"/>
              </a:spcBef>
            </a:pP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-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Мы</a:t>
            </a:r>
            <a:r>
              <a:rPr lang="ru-RU" sz="1600" spc="-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обеспечиваем</a:t>
            </a:r>
            <a:r>
              <a:rPr lang="ru-RU" sz="1600" spc="6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добычу,</a:t>
            </a:r>
            <a:r>
              <a:rPr lang="ru-RU" sz="1600" spc="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61616"/>
                </a:solidFill>
                <a:latin typeface="Calibri"/>
                <a:cs typeface="Calibri"/>
              </a:rPr>
              <a:t>производство,</a:t>
            </a:r>
            <a:r>
              <a:rPr lang="ru-RU" sz="1600" spc="85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поставку</a:t>
            </a:r>
            <a:r>
              <a:rPr lang="ru-RU" sz="1600" spc="4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и</a:t>
            </a:r>
            <a:r>
              <a:rPr lang="ru-RU" sz="1600" spc="-3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81818"/>
                </a:solidFill>
                <a:latin typeface="Calibri"/>
                <a:cs typeface="Calibri"/>
              </a:rPr>
              <a:t>последующую</a:t>
            </a:r>
            <a:r>
              <a:rPr lang="ru-RU" sz="1600" spc="8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реализацию</a:t>
            </a:r>
            <a:r>
              <a:rPr lang="ru-RU" sz="1600" spc="9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продукции</a:t>
            </a:r>
            <a:r>
              <a:rPr lang="ru-RU" sz="1600" spc="5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из</a:t>
            </a:r>
            <a:r>
              <a:rPr lang="ru-RU" sz="1600" spc="-4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природного</a:t>
            </a:r>
            <a:r>
              <a:rPr lang="ru-RU" sz="1600" spc="6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камня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(в</a:t>
            </a:r>
            <a:r>
              <a:rPr lang="ru-RU" sz="1600" spc="-5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31313"/>
                </a:solidFill>
                <a:latin typeface="Calibri"/>
                <a:cs typeface="Calibri"/>
              </a:rPr>
              <a:t>частности,</a:t>
            </a:r>
            <a:r>
              <a:rPr lang="ru-RU" sz="1600" spc="45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мы</a:t>
            </a:r>
            <a:r>
              <a:rPr lang="ru-RU" sz="1600" spc="-5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продаем</a:t>
            </a:r>
            <a:r>
              <a:rPr lang="ru-RU" sz="1600" spc="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31313"/>
                </a:solidFill>
                <a:latin typeface="Calibri"/>
                <a:cs typeface="Calibri"/>
              </a:rPr>
              <a:t>изделия</a:t>
            </a:r>
            <a:r>
              <a:rPr lang="ru-RU" sz="1600" spc="10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из</a:t>
            </a:r>
            <a:r>
              <a:rPr lang="ru-RU" sz="1600" spc="-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мрамора</a:t>
            </a:r>
            <a:r>
              <a:rPr lang="ru-RU" sz="1600" spc="1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и</a:t>
            </a:r>
            <a:r>
              <a:rPr lang="ru-RU" sz="1600" spc="-4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Calibri"/>
                <a:cs typeface="Calibri"/>
              </a:rPr>
              <a:t>гранита).</a:t>
            </a:r>
            <a:r>
              <a:rPr lang="ru-RU" sz="1600" spc="1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A1A1A"/>
                </a:solidFill>
                <a:latin typeface="Calibri"/>
                <a:cs typeface="Calibri"/>
              </a:rPr>
              <a:t>-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Помимо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самого</a:t>
            </a:r>
            <a:r>
              <a:rPr lang="ru-RU" sz="1600" spc="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11111"/>
                </a:solidFill>
                <a:latin typeface="Calibri"/>
                <a:cs typeface="Calibri"/>
              </a:rPr>
              <a:t>при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родного</a:t>
            </a:r>
            <a:r>
              <a:rPr lang="ru-RU" sz="1600" spc="4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камня,</a:t>
            </a:r>
            <a:r>
              <a:rPr lang="ru-RU" sz="1600" spc="40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мы</a:t>
            </a:r>
            <a:r>
              <a:rPr lang="ru-RU" sz="1600" spc="-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D1D1D"/>
                </a:solidFill>
                <a:latin typeface="Calibri"/>
                <a:cs typeface="Calibri"/>
              </a:rPr>
              <a:t>продаем</a:t>
            </a:r>
            <a:r>
              <a:rPr lang="ru-RU" sz="1600" spc="30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0E0E0E"/>
                </a:solidFill>
                <a:latin typeface="Calibri"/>
                <a:cs typeface="Calibri"/>
              </a:rPr>
              <a:t>высокотехнологичное</a:t>
            </a:r>
            <a:r>
              <a:rPr lang="ru-RU" sz="1600" spc="-55" dirty="0">
                <a:solidFill>
                  <a:srgbClr val="0E0E0E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51515"/>
                </a:solidFill>
                <a:latin typeface="Calibri"/>
                <a:cs typeface="Calibri"/>
              </a:rPr>
              <a:t>оборудование,</a:t>
            </a:r>
            <a:r>
              <a:rPr lang="ru-RU" sz="1600" spc="12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предназначенное</a:t>
            </a:r>
            <a:r>
              <a:rPr lang="ru-RU" sz="1600" spc="-5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D1D1D"/>
                </a:solidFill>
                <a:latin typeface="Calibri"/>
                <a:cs typeface="Calibri"/>
              </a:rPr>
              <a:t>для</a:t>
            </a:r>
            <a:r>
              <a:rPr lang="ru-RU" sz="1600" spc="-20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61616"/>
                </a:solidFill>
                <a:latin typeface="Calibri"/>
                <a:cs typeface="Calibri"/>
              </a:rPr>
              <a:t>его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обработки,</a:t>
            </a:r>
            <a:r>
              <a:rPr lang="ru-RU" sz="1600" spc="1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а</a:t>
            </a:r>
            <a:r>
              <a:rPr lang="ru-RU" sz="1600" spc="-6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также</a:t>
            </a:r>
            <a:r>
              <a:rPr lang="ru-RU" sz="1600" spc="-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средства</a:t>
            </a:r>
            <a:r>
              <a:rPr lang="ru-RU" sz="1600" spc="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51515"/>
                </a:solidFill>
                <a:latin typeface="Calibri"/>
                <a:cs typeface="Calibri"/>
              </a:rPr>
              <a:t>по</a:t>
            </a:r>
            <a:r>
              <a:rPr lang="ru-RU" sz="1600" spc="-5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уходу</a:t>
            </a:r>
            <a:r>
              <a:rPr lang="ru-RU" sz="1600" spc="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за</a:t>
            </a:r>
            <a:r>
              <a:rPr lang="ru-RU" sz="1600" spc="-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подобным</a:t>
            </a:r>
            <a:r>
              <a:rPr lang="ru-RU" sz="1600" spc="3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материалом.</a:t>
            </a:r>
            <a:endParaRPr lang="ru-RU" sz="1600" dirty="0">
              <a:latin typeface="Calibri"/>
              <a:cs typeface="Calibri"/>
            </a:endParaRPr>
          </a:p>
          <a:p>
            <a:pPr marL="46990" marR="247015" indent="-32384">
              <a:lnSpc>
                <a:spcPct val="100000"/>
              </a:lnSpc>
            </a:pPr>
            <a:r>
              <a:rPr lang="ru-RU" sz="1600" spc="-30" dirty="0">
                <a:solidFill>
                  <a:srgbClr val="151515"/>
                </a:solidFill>
                <a:latin typeface="Calibri"/>
                <a:cs typeface="Calibri"/>
              </a:rPr>
              <a:t>-</a:t>
            </a:r>
            <a:r>
              <a:rPr lang="ru-RU" sz="1600" spc="-25" dirty="0">
                <a:solidFill>
                  <a:srgbClr val="151515"/>
                </a:solidFill>
                <a:latin typeface="Calibri"/>
                <a:cs typeface="Calibri"/>
              </a:rPr>
              <a:t>Отдельный</a:t>
            </a:r>
            <a:r>
              <a:rPr lang="ru-RU" sz="1600" spc="6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штат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наших</a:t>
            </a:r>
            <a:r>
              <a:rPr lang="ru-RU" sz="1600" spc="-15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11111"/>
                </a:solidFill>
                <a:latin typeface="Calibri"/>
                <a:cs typeface="Calibri"/>
              </a:rPr>
              <a:t>сотрудников</a:t>
            </a:r>
            <a:r>
              <a:rPr lang="ru-RU" sz="1600" spc="2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51515"/>
                </a:solidFill>
                <a:latin typeface="Calibri"/>
                <a:cs typeface="Calibri"/>
              </a:rPr>
              <a:t>занят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в</a:t>
            </a:r>
            <a:r>
              <a:rPr lang="ru-RU" sz="1600" spc="-6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сфере</a:t>
            </a:r>
            <a:r>
              <a:rPr lang="ru-RU" sz="1600" spc="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разработки</a:t>
            </a:r>
            <a:r>
              <a:rPr lang="ru-RU" sz="1600" spc="6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11111"/>
                </a:solidFill>
                <a:latin typeface="Calibri"/>
                <a:cs typeface="Calibri"/>
              </a:rPr>
              <a:t>дизайнерских</a:t>
            </a:r>
            <a:r>
              <a:rPr lang="ru-RU" sz="1600" spc="7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проектов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по</a:t>
            </a:r>
            <a:r>
              <a:rPr lang="ru-RU" sz="1600" spc="-25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благоустройству, </a:t>
            </a:r>
            <a:r>
              <a:rPr lang="ru-RU" sz="1600" spc="-20" dirty="0">
                <a:solidFill>
                  <a:srgbClr val="131313"/>
                </a:solidFill>
                <a:latin typeface="Calibri"/>
                <a:cs typeface="Calibri"/>
              </a:rPr>
              <a:t>строительству</a:t>
            </a:r>
            <a:r>
              <a:rPr lang="ru-RU" sz="1600" spc="35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либо</a:t>
            </a:r>
            <a:r>
              <a:rPr lang="ru-RU" sz="160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12121"/>
                </a:solidFill>
                <a:latin typeface="Calibri"/>
                <a:cs typeface="Calibri"/>
              </a:rPr>
              <a:t>по</a:t>
            </a:r>
            <a:r>
              <a:rPr lang="ru-RU" sz="16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реставрации</a:t>
            </a:r>
            <a:r>
              <a:rPr lang="ru-RU" sz="1600" spc="40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31313"/>
                </a:solidFill>
                <a:latin typeface="Calibri"/>
                <a:cs typeface="Calibri"/>
              </a:rPr>
              <a:t>различных</a:t>
            </a:r>
            <a:r>
              <a:rPr lang="ru-RU" sz="1600" spc="15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объектов.</a:t>
            </a:r>
            <a:r>
              <a:rPr lang="ru-RU" sz="1600" spc="1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Эти</a:t>
            </a:r>
            <a:r>
              <a:rPr lang="ru-RU" sz="1600" spc="-2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же</a:t>
            </a:r>
            <a:r>
              <a:rPr lang="ru-RU" sz="1600" spc="-5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31313"/>
                </a:solidFill>
                <a:latin typeface="Calibri"/>
                <a:cs typeface="Calibri"/>
              </a:rPr>
              <a:t>сотрудники</a:t>
            </a:r>
            <a:r>
              <a:rPr lang="ru-RU" sz="1600" spc="35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61616"/>
                </a:solidFill>
                <a:latin typeface="Calibri"/>
                <a:cs typeface="Calibri"/>
              </a:rPr>
              <a:t>затем</a:t>
            </a:r>
            <a:r>
              <a:rPr lang="ru-RU" sz="1600" spc="-20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и</a:t>
            </a:r>
            <a:r>
              <a:rPr lang="ru-RU" sz="1600" spc="-4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11111"/>
                </a:solidFill>
                <a:latin typeface="Calibri"/>
                <a:cs typeface="Calibri"/>
              </a:rPr>
              <a:t>реализуют</a:t>
            </a:r>
            <a:r>
              <a:rPr lang="ru-RU" sz="1600" spc="1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Calibri"/>
                <a:cs typeface="Calibri"/>
              </a:rPr>
              <a:t>свои</a:t>
            </a:r>
            <a:r>
              <a:rPr lang="ru-RU" sz="1600" spc="1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проекты.</a:t>
            </a:r>
            <a:endParaRPr lang="ru-RU" sz="1600" dirty="0">
              <a:latin typeface="Calibri"/>
              <a:cs typeface="Calibri"/>
            </a:endParaRPr>
          </a:p>
          <a:p>
            <a:pPr marL="14604" marR="155575">
              <a:lnSpc>
                <a:spcPct val="100000"/>
              </a:lnSpc>
            </a:pPr>
            <a:r>
              <a:rPr lang="ru-RU" sz="1600" spc="-25" dirty="0">
                <a:solidFill>
                  <a:srgbClr val="181818"/>
                </a:solidFill>
                <a:latin typeface="Calibri"/>
                <a:cs typeface="Calibri"/>
              </a:rPr>
              <a:t>-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Одним</a:t>
            </a:r>
            <a:r>
              <a:rPr lang="ru-RU" sz="1600" spc="1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и</a:t>
            </a:r>
            <a:r>
              <a:rPr lang="ru-RU" sz="1600" spc="-4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популярных</a:t>
            </a:r>
            <a:r>
              <a:rPr lang="ru-RU" sz="1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направлений</a:t>
            </a:r>
            <a:r>
              <a:rPr lang="ru-RU" sz="1600" spc="4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11111"/>
                </a:solidFill>
                <a:latin typeface="Calibri"/>
                <a:cs typeface="Calibri"/>
              </a:rPr>
              <a:t>нашей</a:t>
            </a:r>
            <a:r>
              <a:rPr lang="ru-RU" sz="1600" spc="-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0E0E0E"/>
                </a:solidFill>
                <a:latin typeface="Calibri"/>
                <a:cs typeface="Calibri"/>
              </a:rPr>
              <a:t>деятельности</a:t>
            </a:r>
            <a:r>
              <a:rPr lang="ru-RU" sz="1600" spc="85" dirty="0">
                <a:solidFill>
                  <a:srgbClr val="0E0E0E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является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транспортная</a:t>
            </a:r>
            <a:r>
              <a:rPr lang="ru-RU" sz="1600" spc="40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F1F1F"/>
                </a:solidFill>
                <a:latin typeface="Calibri"/>
                <a:cs typeface="Calibri"/>
              </a:rPr>
              <a:t>логистика,</a:t>
            </a:r>
            <a:r>
              <a:rPr lang="ru-RU" sz="1600" spc="2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12121"/>
                </a:solidFill>
                <a:latin typeface="Calibri"/>
                <a:cs typeface="Calibri"/>
              </a:rPr>
              <a:t>а</a:t>
            </a:r>
            <a:r>
              <a:rPr lang="ru-RU" sz="1600" spc="-5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также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оформление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грузов</a:t>
            </a:r>
            <a:r>
              <a:rPr lang="ru-RU" sz="1600" spc="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на </a:t>
            </a:r>
            <a:r>
              <a:rPr lang="ru-RU" sz="1600" spc="-10" dirty="0">
                <a:solidFill>
                  <a:srgbClr val="1F1F1F"/>
                </a:solidFill>
                <a:latin typeface="Calibri"/>
                <a:cs typeface="Calibri"/>
              </a:rPr>
              <a:t>таможне</a:t>
            </a:r>
            <a:r>
              <a:rPr lang="ru-RU" sz="1600" spc="1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D1D1D"/>
                </a:solidFill>
                <a:latin typeface="Calibri"/>
                <a:cs typeface="Calibri"/>
              </a:rPr>
              <a:t>при</a:t>
            </a:r>
            <a:r>
              <a:rPr lang="ru-RU" sz="1600" spc="15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транспортировке</a:t>
            </a:r>
            <a:r>
              <a:rPr lang="ru-RU" sz="1600" spc="-6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между</a:t>
            </a:r>
            <a:r>
              <a:rPr lang="ru-RU" sz="1600" spc="45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A1A1A"/>
                </a:solidFill>
                <a:latin typeface="Calibri"/>
                <a:cs typeface="Calibri"/>
              </a:rPr>
              <a:t>государствами</a:t>
            </a:r>
            <a:r>
              <a:rPr lang="ru-RU" sz="1600" spc="10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11111"/>
                </a:solidFill>
                <a:latin typeface="Calibri"/>
                <a:cs typeface="Calibri"/>
              </a:rPr>
              <a:t>СНГ</a:t>
            </a:r>
            <a:endParaRPr lang="ru-RU" sz="1600" dirty="0">
              <a:latin typeface="Calibri"/>
              <a:cs typeface="Calibri"/>
            </a:endParaRPr>
          </a:p>
          <a:p>
            <a:pPr marL="13970" marR="67945" indent="-635">
              <a:lnSpc>
                <a:spcPct val="100000"/>
              </a:lnSpc>
            </a:pP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Наша</a:t>
            </a:r>
            <a:r>
              <a:rPr lang="ru-RU" sz="1600" spc="-5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40" dirty="0">
                <a:solidFill>
                  <a:srgbClr val="131313"/>
                </a:solidFill>
                <a:latin typeface="Calibri"/>
                <a:cs typeface="Calibri"/>
              </a:rPr>
              <a:t>цель</a:t>
            </a:r>
            <a:r>
              <a:rPr lang="ru-RU" sz="1600" spc="-25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405" dirty="0">
                <a:solidFill>
                  <a:srgbClr val="232323"/>
                </a:solidFill>
                <a:latin typeface="Calibri"/>
                <a:cs typeface="Calibri"/>
              </a:rPr>
              <a:t>—</a:t>
            </a:r>
            <a:r>
              <a:rPr lang="ru-RU" sz="1600" spc="-1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0F0F0F"/>
                </a:solidFill>
                <a:latin typeface="Calibri"/>
                <a:cs typeface="Calibri"/>
              </a:rPr>
              <a:t>производство</a:t>
            </a:r>
            <a:r>
              <a:rPr lang="ru-RU" sz="1600" spc="20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качественных</a:t>
            </a:r>
            <a:r>
              <a:rPr lang="ru-RU" sz="1600" spc="7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11111"/>
                </a:solidFill>
                <a:latin typeface="Calibri"/>
                <a:cs typeface="Calibri"/>
              </a:rPr>
              <a:t>изделий</a:t>
            </a:r>
            <a:r>
              <a:rPr lang="ru-RU" sz="1600" spc="1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42424"/>
                </a:solidFill>
                <a:latin typeface="Calibri"/>
                <a:cs typeface="Calibri"/>
              </a:rPr>
              <a:t>из</a:t>
            </a:r>
            <a:r>
              <a:rPr lang="ru-RU" sz="1600" spc="-40" dirty="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любого</a:t>
            </a:r>
            <a:r>
              <a:rPr lang="ru-RU" sz="1600" spc="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природного камня</a:t>
            </a:r>
            <a:r>
              <a:rPr lang="en-US" sz="1600" spc="-10" dirty="0">
                <a:solidFill>
                  <a:srgbClr val="181818"/>
                </a:solidFill>
                <a:latin typeface="Calibri"/>
                <a:cs typeface="Calibri"/>
              </a:rPr>
              <a:t>.</a:t>
            </a:r>
            <a:r>
              <a:rPr lang="ru-RU" sz="1600" dirty="0">
                <a:solidFill>
                  <a:srgbClr val="0F0F0F"/>
                </a:solidFill>
                <a:latin typeface="Calibri"/>
                <a:cs typeface="Calibri"/>
              </a:rPr>
              <a:t>Вся</a:t>
            </a:r>
            <a:r>
              <a:rPr lang="ru-RU" sz="1600" spc="-30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0F0F0F"/>
                </a:solidFill>
                <a:latin typeface="Calibri"/>
                <a:cs typeface="Calibri"/>
              </a:rPr>
              <a:t>продукция</a:t>
            </a:r>
            <a:r>
              <a:rPr lang="ru-RU" sz="1600" spc="50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будет</a:t>
            </a:r>
            <a:r>
              <a:rPr lang="ru-RU" sz="1600" spc="-5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соответствовать</a:t>
            </a:r>
            <a:r>
              <a:rPr lang="ru-RU" sz="1600" spc="-6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высочайшим</a:t>
            </a:r>
            <a:r>
              <a:rPr lang="ru-RU" sz="1600" spc="4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стандартам.</a:t>
            </a:r>
            <a:r>
              <a:rPr lang="ru-RU" sz="1600" spc="4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0F0F0F"/>
                </a:solidFill>
                <a:latin typeface="Calibri"/>
                <a:cs typeface="Calibri"/>
              </a:rPr>
              <a:t>Благодаря</a:t>
            </a:r>
            <a:r>
              <a:rPr lang="ru-RU" sz="1600" spc="35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0F0F0F"/>
                </a:solidFill>
                <a:latin typeface="Calibri"/>
                <a:cs typeface="Calibri"/>
              </a:rPr>
              <a:t>налаженной 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вертикально</a:t>
            </a:r>
            <a:r>
              <a:rPr lang="ru-RU" sz="1600" spc="5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интегрированной</a:t>
            </a:r>
            <a:r>
              <a:rPr lang="ru-RU" sz="1600" spc="-4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31313"/>
                </a:solidFill>
                <a:latin typeface="Calibri"/>
                <a:cs typeface="Calibri"/>
              </a:rPr>
              <a:t>структуре</a:t>
            </a:r>
            <a:r>
              <a:rPr lang="ru-RU" sz="1600" spc="20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C1C1C"/>
                </a:solidFill>
                <a:latin typeface="Calibri"/>
                <a:cs typeface="Calibri"/>
              </a:rPr>
              <a:t>учреждения,</a:t>
            </a:r>
            <a:r>
              <a:rPr lang="ru-RU" sz="1600" spc="4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удачному</a:t>
            </a:r>
            <a:r>
              <a:rPr lang="ru-RU" sz="1600" spc="6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географическому</a:t>
            </a:r>
            <a:r>
              <a:rPr lang="ru-RU" sz="1600" spc="1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51515"/>
                </a:solidFill>
                <a:latin typeface="Calibri"/>
                <a:cs typeface="Calibri"/>
              </a:rPr>
              <a:t>расположению,</a:t>
            </a:r>
            <a:r>
              <a:rPr lang="ru-RU" sz="1600" spc="14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отработанной процедуре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A1A1A"/>
                </a:solidFill>
                <a:latin typeface="Calibri"/>
                <a:cs typeface="Calibri"/>
              </a:rPr>
              <a:t>таможенного</a:t>
            </a:r>
            <a:r>
              <a:rPr lang="ru-RU" sz="1600" spc="9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оформления</a:t>
            </a:r>
            <a:r>
              <a:rPr lang="ru-RU" sz="1600" spc="7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мы</a:t>
            </a:r>
            <a:r>
              <a:rPr lang="ru-RU" sz="1600" spc="-2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выполняем</a:t>
            </a:r>
            <a:r>
              <a:rPr lang="ru-RU" sz="1600" spc="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Calibri"/>
                <a:cs typeface="Calibri"/>
              </a:rPr>
              <a:t>свою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работу</a:t>
            </a:r>
            <a:r>
              <a:rPr lang="ru-RU" sz="1600" spc="1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82828"/>
                </a:solidFill>
                <a:latin typeface="Calibri"/>
                <a:cs typeface="Calibri"/>
              </a:rPr>
              <a:t>с</a:t>
            </a:r>
            <a:r>
              <a:rPr lang="ru-RU" sz="1600" spc="-55" dirty="0">
                <a:solidFill>
                  <a:srgbClr val="28282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11111"/>
                </a:solidFill>
                <a:latin typeface="Calibri"/>
                <a:cs typeface="Calibri"/>
              </a:rPr>
              <a:t>минимальными</a:t>
            </a:r>
            <a:r>
              <a:rPr lang="ru-RU" sz="1600" spc="9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затратами</a:t>
            </a:r>
            <a:r>
              <a:rPr lang="ru-RU" sz="1600" spc="8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времени.</a:t>
            </a:r>
            <a:r>
              <a:rPr lang="ru-RU" sz="1600" spc="1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25" dirty="0">
                <a:solidFill>
                  <a:srgbClr val="1A1A1A"/>
                </a:solidFill>
                <a:latin typeface="Calibri"/>
                <a:cs typeface="Calibri"/>
              </a:rPr>
              <a:t>Мы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храним</a:t>
            </a:r>
            <a:r>
              <a:rPr lang="ru-RU" sz="1600" spc="-1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D1D1D"/>
                </a:solidFill>
                <a:latin typeface="Calibri"/>
                <a:cs typeface="Calibri"/>
              </a:rPr>
              <a:t>все</a:t>
            </a:r>
            <a:r>
              <a:rPr lang="ru-RU" sz="1600" spc="-40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товары</a:t>
            </a:r>
            <a:r>
              <a:rPr lang="ru-RU" sz="1600" spc="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12121"/>
                </a:solidFill>
                <a:latin typeface="Calibri"/>
                <a:cs typeface="Calibri"/>
              </a:rPr>
              <a:t>на</a:t>
            </a:r>
            <a:r>
              <a:rPr lang="ru-RU" sz="1600" spc="-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61616"/>
                </a:solidFill>
                <a:latin typeface="Calibri"/>
                <a:cs typeface="Calibri"/>
              </a:rPr>
              <a:t>специальных</a:t>
            </a:r>
            <a:r>
              <a:rPr lang="ru-RU" sz="1600" spc="55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складах,</a:t>
            </a:r>
            <a:r>
              <a:rPr lang="ru-RU" sz="1600" spc="1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поэтому</a:t>
            </a:r>
            <a:r>
              <a:rPr lang="ru-RU" sz="1600" spc="5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вероятность</a:t>
            </a:r>
            <a:r>
              <a:rPr lang="ru-RU" sz="1600" spc="6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61616"/>
                </a:solidFill>
                <a:latin typeface="Calibri"/>
                <a:cs typeface="Calibri"/>
              </a:rPr>
              <a:t>приобретения</a:t>
            </a:r>
            <a:r>
              <a:rPr lang="ru-RU" sz="1600" spc="55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у</a:t>
            </a:r>
            <a:r>
              <a:rPr lang="ru-RU" sz="1600" spc="-4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32323"/>
                </a:solidFill>
                <a:latin typeface="Calibri"/>
                <a:cs typeface="Calibri"/>
              </a:rPr>
              <a:t>нас</a:t>
            </a:r>
            <a:r>
              <a:rPr lang="ru-RU" sz="1600" spc="-20" dirty="0">
                <a:solidFill>
                  <a:srgbClr val="232323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порченого</a:t>
            </a:r>
            <a:r>
              <a:rPr lang="ru-RU" sz="1600" spc="6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изделия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попросту</a:t>
            </a:r>
            <a:r>
              <a:rPr lang="ru-RU" sz="1600" spc="-1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61616"/>
                </a:solidFill>
                <a:latin typeface="Calibri"/>
                <a:cs typeface="Calibri"/>
              </a:rPr>
              <a:t>отсутствует.</a:t>
            </a:r>
            <a:r>
              <a:rPr lang="ru-RU" sz="1600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D1D1D"/>
                </a:solidFill>
                <a:latin typeface="Calibri"/>
                <a:cs typeface="Calibri"/>
              </a:rPr>
              <a:t>Мы</a:t>
            </a:r>
            <a:r>
              <a:rPr lang="ru-RU" sz="1600" spc="-30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работаем</a:t>
            </a:r>
            <a:r>
              <a:rPr lang="ru-RU" sz="1600" spc="3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с</a:t>
            </a:r>
            <a:r>
              <a:rPr lang="ru-RU" sz="1600" spc="-7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клиентами</a:t>
            </a:r>
            <a:r>
              <a:rPr lang="ru-RU" sz="1600" spc="3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из</a:t>
            </a:r>
            <a:r>
              <a:rPr lang="ru-RU" sz="1600" spc="-6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разных</a:t>
            </a:r>
            <a:r>
              <a:rPr lang="ru-RU" sz="1600" spc="-2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31313"/>
                </a:solidFill>
                <a:latin typeface="Calibri"/>
                <a:cs typeface="Calibri"/>
              </a:rPr>
              <a:t>уголков</a:t>
            </a:r>
            <a:r>
              <a:rPr lang="ru-RU" sz="1600" spc="-30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России,</a:t>
            </a:r>
            <a:r>
              <a:rPr lang="ru-RU" sz="1600" spc="-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0E0E0E"/>
                </a:solidFill>
                <a:latin typeface="Calibri"/>
                <a:cs typeface="Calibri"/>
              </a:rPr>
              <a:t>что</a:t>
            </a:r>
            <a:r>
              <a:rPr lang="ru-RU" sz="1600" spc="-50" dirty="0">
                <a:solidFill>
                  <a:srgbClr val="0E0E0E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показывает</a:t>
            </a:r>
            <a:r>
              <a:rPr lang="ru-RU" sz="1600" spc="2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0F0F0F"/>
                </a:solidFill>
                <a:latin typeface="Calibri"/>
                <a:cs typeface="Calibri"/>
              </a:rPr>
              <a:t>высокий</a:t>
            </a:r>
            <a:r>
              <a:rPr lang="ru-RU" sz="1600" spc="-5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уровень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нашей</a:t>
            </a:r>
            <a:r>
              <a:rPr lang="ru-RU" sz="1600" spc="-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организации.</a:t>
            </a:r>
            <a:endParaRPr lang="ru-RU" sz="1600" dirty="0">
              <a:latin typeface="Calibri"/>
              <a:cs typeface="Calibri"/>
            </a:endParaRPr>
          </a:p>
          <a:p>
            <a:pPr marL="13335" marR="116205" indent="-635">
              <a:lnSpc>
                <a:spcPct val="100000"/>
              </a:lnSpc>
            </a:pPr>
            <a:r>
              <a:rPr lang="ru-RU" sz="1600" spc="-20" dirty="0">
                <a:solidFill>
                  <a:srgbClr val="181818"/>
                </a:solidFill>
                <a:latin typeface="Calibri"/>
                <a:cs typeface="Calibri"/>
              </a:rPr>
              <a:t>Благодаря</a:t>
            </a:r>
            <a:r>
              <a:rPr lang="ru-RU" sz="1600" spc="-1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31313"/>
                </a:solidFill>
                <a:latin typeface="Calibri"/>
                <a:cs typeface="Calibri"/>
              </a:rPr>
              <a:t>профессионализму,</a:t>
            </a:r>
            <a:r>
              <a:rPr lang="ru-RU" sz="1600" spc="-60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C1C1C"/>
                </a:solidFill>
                <a:latin typeface="Calibri"/>
                <a:cs typeface="Calibri"/>
              </a:rPr>
              <a:t>готовности</a:t>
            </a:r>
            <a:r>
              <a:rPr lang="ru-RU" sz="1600" spc="6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D1D1D"/>
                </a:solidFill>
                <a:latin typeface="Calibri"/>
                <a:cs typeface="Calibri"/>
              </a:rPr>
              <a:t>всегда</a:t>
            </a:r>
            <a:r>
              <a:rPr lang="ru-RU" sz="1600" spc="5" dirty="0">
                <a:solidFill>
                  <a:srgbClr val="1D1D1D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31313"/>
                </a:solidFill>
                <a:latin typeface="Calibri"/>
                <a:cs typeface="Calibri"/>
              </a:rPr>
              <a:t>идти</a:t>
            </a:r>
            <a:r>
              <a:rPr lang="ru-RU" sz="1600" spc="-25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навстречу</a:t>
            </a:r>
            <a:r>
              <a:rPr lang="ru-RU" sz="1600" spc="3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11111"/>
                </a:solidFill>
                <a:latin typeface="Calibri"/>
                <a:cs typeface="Calibri"/>
              </a:rPr>
              <a:t>клиенту,</a:t>
            </a:r>
            <a:r>
              <a:rPr lang="ru-RU" sz="1600" spc="3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11111"/>
                </a:solidFill>
                <a:latin typeface="Calibri"/>
                <a:cs typeface="Calibri"/>
              </a:rPr>
              <a:t>конфиденциальности</a:t>
            </a:r>
            <a:r>
              <a:rPr lang="ru-RU" sz="1600" spc="-5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51515"/>
                </a:solidFill>
                <a:latin typeface="Calibri"/>
                <a:cs typeface="Calibri"/>
              </a:rPr>
              <a:t>всех</a:t>
            </a:r>
            <a:r>
              <a:rPr lang="ru-RU" sz="1600" spc="-3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сделок </a:t>
            </a:r>
            <a:r>
              <a:rPr lang="ru-RU" sz="1600" spc="-25" dirty="0">
                <a:solidFill>
                  <a:srgbClr val="242424"/>
                </a:solidFill>
                <a:latin typeface="Calibri"/>
                <a:cs typeface="Calibri"/>
              </a:rPr>
              <a:t>и,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конечно</a:t>
            </a:r>
            <a:r>
              <a:rPr lang="ru-RU" sz="1600" spc="-3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Calibri"/>
                <a:cs typeface="Calibri"/>
              </a:rPr>
              <a:t>же,</a:t>
            </a:r>
            <a:r>
              <a:rPr lang="ru-RU" sz="1600" spc="-3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самым</a:t>
            </a:r>
            <a:r>
              <a:rPr lang="ru-RU" sz="1600" spc="-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низким</a:t>
            </a:r>
            <a:r>
              <a:rPr lang="ru-RU" sz="1600" spc="-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ценам,</a:t>
            </a:r>
            <a:r>
              <a:rPr lang="ru-RU" sz="1600" spc="-2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212121"/>
                </a:solidFill>
                <a:latin typeface="Calibri"/>
                <a:cs typeface="Calibri"/>
              </a:rPr>
              <a:t>сегодня</a:t>
            </a:r>
            <a:r>
              <a:rPr lang="ru-RU" sz="1600" spc="3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мы</a:t>
            </a:r>
            <a:r>
              <a:rPr lang="ru-RU" sz="1600" spc="-4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обладаем</a:t>
            </a:r>
            <a:r>
              <a:rPr lang="ru-RU" sz="1600" spc="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репутацией</a:t>
            </a:r>
            <a:r>
              <a:rPr lang="ru-RU" sz="1600" spc="3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A1A1A"/>
                </a:solidFill>
                <a:latin typeface="Calibri"/>
                <a:cs typeface="Calibri"/>
              </a:rPr>
              <a:t>надежной</a:t>
            </a:r>
            <a:r>
              <a:rPr lang="ru-RU" sz="1600" spc="6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и</a:t>
            </a:r>
            <a:r>
              <a:rPr lang="ru-RU" sz="1600" spc="-4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0F0F0F"/>
                </a:solidFill>
                <a:latin typeface="Calibri"/>
                <a:cs typeface="Calibri"/>
              </a:rPr>
              <a:t>профессиональной</a:t>
            </a:r>
            <a:r>
              <a:rPr lang="ru-RU" sz="1600" spc="-60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компании,</a:t>
            </a:r>
            <a:r>
              <a:rPr lang="ru-RU" sz="1600" spc="50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с</a:t>
            </a:r>
            <a:r>
              <a:rPr lang="ru-RU" sz="1600" spc="-5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A1A1A"/>
                </a:solidFill>
                <a:latin typeface="Calibri"/>
                <a:cs typeface="Calibri"/>
              </a:rPr>
              <a:t>которой</a:t>
            </a:r>
            <a:r>
              <a:rPr lang="ru-RU" sz="1600" spc="-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F1F1F"/>
                </a:solidFill>
                <a:latin typeface="Calibri"/>
                <a:cs typeface="Calibri"/>
              </a:rPr>
              <a:t>выгодно</a:t>
            </a:r>
            <a:r>
              <a:rPr lang="ru-RU" sz="1600" spc="20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31313"/>
                </a:solidFill>
                <a:latin typeface="Calibri"/>
                <a:cs typeface="Calibri"/>
              </a:rPr>
              <a:t>иметь</a:t>
            </a:r>
            <a:r>
              <a:rPr lang="ru-RU" sz="1600" spc="-5" dirty="0">
                <a:solidFill>
                  <a:srgbClr val="131313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C1C1C"/>
                </a:solidFill>
                <a:latin typeface="Calibri"/>
                <a:cs typeface="Calibri"/>
              </a:rPr>
              <a:t>дело.</a:t>
            </a:r>
            <a:endParaRPr lang="ru-RU"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lang="ru-RU" sz="1600" spc="-25" dirty="0">
                <a:solidFill>
                  <a:srgbClr val="181818"/>
                </a:solidFill>
                <a:latin typeface="Calibri"/>
                <a:cs typeface="Calibri"/>
              </a:rPr>
              <a:t>Тысячи</a:t>
            </a:r>
            <a:r>
              <a:rPr lang="ru-RU" sz="1600" spc="-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0F0F0F"/>
                </a:solidFill>
                <a:latin typeface="Calibri"/>
                <a:cs typeface="Calibri"/>
              </a:rPr>
              <a:t>людей</a:t>
            </a:r>
            <a:r>
              <a:rPr lang="ru-RU" sz="1600" spc="5" dirty="0">
                <a:solidFill>
                  <a:srgbClr val="0F0F0F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61616"/>
                </a:solidFill>
                <a:latin typeface="Calibri"/>
                <a:cs typeface="Calibri"/>
              </a:rPr>
              <a:t>уже</a:t>
            </a:r>
            <a:r>
              <a:rPr lang="ru-RU" sz="1600" spc="-35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убедились</a:t>
            </a:r>
            <a:r>
              <a:rPr lang="ru-RU" sz="1600" spc="2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F1F1F"/>
                </a:solidFill>
                <a:latin typeface="Calibri"/>
                <a:cs typeface="Calibri"/>
              </a:rPr>
              <a:t>в</a:t>
            </a:r>
            <a:r>
              <a:rPr lang="ru-RU" sz="1600" spc="-5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latin typeface="Calibri"/>
                <a:cs typeface="Calibri"/>
              </a:rPr>
              <a:t>этом,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воспользуйтесь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12121"/>
                </a:solidFill>
                <a:latin typeface="Calibri"/>
                <a:cs typeface="Calibri"/>
              </a:rPr>
              <a:t>и</a:t>
            </a:r>
            <a:r>
              <a:rPr lang="ru-RU" sz="1600" spc="-4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Calibri"/>
                <a:cs typeface="Calibri"/>
              </a:rPr>
              <a:t>вы</a:t>
            </a:r>
            <a:r>
              <a:rPr lang="ru-RU" sz="1600" spc="-3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C1C1C"/>
                </a:solidFill>
                <a:latin typeface="Calibri"/>
                <a:cs typeface="Calibri"/>
              </a:rPr>
              <a:t>таким</a:t>
            </a:r>
            <a:r>
              <a:rPr lang="ru-RU" sz="1600" spc="-20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81818"/>
                </a:solidFill>
                <a:latin typeface="Calibri"/>
                <a:cs typeface="Calibri"/>
              </a:rPr>
              <a:t>шансом.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20" dirty="0">
                <a:solidFill>
                  <a:srgbClr val="151515"/>
                </a:solidFill>
                <a:latin typeface="Calibri"/>
                <a:cs typeface="Calibri"/>
              </a:rPr>
              <a:t>Поверьте,</a:t>
            </a:r>
            <a:r>
              <a:rPr lang="ru-RU" sz="1600" spc="45" dirty="0">
                <a:solidFill>
                  <a:srgbClr val="151515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212121"/>
                </a:solidFill>
                <a:latin typeface="Calibri"/>
                <a:cs typeface="Calibri"/>
              </a:rPr>
              <a:t>мы</a:t>
            </a:r>
            <a:r>
              <a:rPr lang="ru-RU" sz="1600" spc="-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вас</a:t>
            </a:r>
            <a:r>
              <a:rPr lang="ru-RU" sz="1600" spc="-3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dirty="0">
                <a:solidFill>
                  <a:srgbClr val="181818"/>
                </a:solidFill>
                <a:latin typeface="Calibri"/>
                <a:cs typeface="Calibri"/>
              </a:rPr>
              <a:t>не</a:t>
            </a:r>
            <a:r>
              <a:rPr lang="ru-RU" sz="1600" spc="-45" dirty="0">
                <a:solidFill>
                  <a:srgbClr val="181818"/>
                </a:solidFill>
                <a:latin typeface="Calibri"/>
                <a:cs typeface="Calibri"/>
              </a:rPr>
              <a:t> </a:t>
            </a:r>
            <a:r>
              <a:rPr lang="ru-RU" sz="1600" spc="-10" dirty="0">
                <a:solidFill>
                  <a:srgbClr val="151515"/>
                </a:solidFill>
                <a:latin typeface="Calibri"/>
                <a:cs typeface="Calibri"/>
              </a:rPr>
              <a:t>разочаруем!</a:t>
            </a:r>
            <a:endParaRPr lang="ru-RU" sz="16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01392" y="10346181"/>
            <a:ext cx="12192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0" dirty="0">
                <a:solidFill>
                  <a:srgbClr val="232323"/>
                </a:solidFill>
                <a:latin typeface="Calibri"/>
                <a:cs typeface="Calibri"/>
              </a:rPr>
              <a:t>2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37300"/>
            <a:ext cx="7559040" cy="4572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1679" y="106679"/>
            <a:ext cx="1706879" cy="12070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0954" y="-36321"/>
            <a:ext cx="7374890" cy="2298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5975">
              <a:lnSpc>
                <a:spcPct val="100000"/>
              </a:lnSpc>
              <a:spcBef>
                <a:spcPts val="100"/>
              </a:spcBef>
            </a:pPr>
            <a:endParaRPr sz="105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050" dirty="0">
              <a:latin typeface="Cambria"/>
              <a:cs typeface="Cambria"/>
            </a:endParaRPr>
          </a:p>
          <a:p>
            <a:pPr marL="22225">
              <a:lnSpc>
                <a:spcPts val="2190"/>
              </a:lnSpc>
            </a:pPr>
            <a:r>
              <a:rPr lang="ru-RU" sz="1950" spc="85" dirty="0">
                <a:solidFill>
                  <a:srgbClr val="131313"/>
                </a:solidFill>
                <a:latin typeface="Times New Roman"/>
                <a:cs typeface="Times New Roman"/>
              </a:rPr>
              <a:t>Г</a:t>
            </a:r>
            <a:r>
              <a:rPr sz="1950" spc="85" dirty="0" err="1">
                <a:solidFill>
                  <a:srgbClr val="131313"/>
                </a:solidFill>
                <a:latin typeface="Times New Roman"/>
                <a:cs typeface="Times New Roman"/>
              </a:rPr>
              <a:t>ранит</a:t>
            </a:r>
            <a:r>
              <a:rPr sz="1950" spc="229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950" spc="80" dirty="0">
                <a:solidFill>
                  <a:srgbClr val="1D1D1D"/>
                </a:solidFill>
                <a:latin typeface="Times New Roman"/>
                <a:cs typeface="Times New Roman"/>
              </a:rPr>
              <a:t>и</a:t>
            </a:r>
            <a:r>
              <a:rPr sz="1950" spc="145" dirty="0">
                <a:solidFill>
                  <a:srgbClr val="1D1D1D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0C0C0C"/>
                </a:solidFill>
                <a:latin typeface="Times New Roman"/>
                <a:cs typeface="Times New Roman"/>
              </a:rPr>
              <a:t>его</a:t>
            </a:r>
            <a:r>
              <a:rPr sz="1950" spc="100" dirty="0">
                <a:solidFill>
                  <a:srgbClr val="0C0C0C"/>
                </a:solidFill>
                <a:latin typeface="Times New Roman"/>
                <a:cs typeface="Times New Roman"/>
              </a:rPr>
              <a:t> </a:t>
            </a:r>
            <a:r>
              <a:rPr sz="1950" spc="-10" dirty="0">
                <a:solidFill>
                  <a:srgbClr val="111111"/>
                </a:solidFill>
                <a:latin typeface="Times New Roman"/>
                <a:cs typeface="Times New Roman"/>
              </a:rPr>
              <a:t>свойства:</a:t>
            </a:r>
            <a:endParaRPr sz="1950" dirty="0">
              <a:latin typeface="Times New Roman"/>
              <a:cs typeface="Times New Roman"/>
            </a:endParaRPr>
          </a:p>
          <a:p>
            <a:pPr marL="17780" marR="2672715" indent="2540">
              <a:lnSpc>
                <a:spcPts val="1440"/>
              </a:lnSpc>
              <a:spcBef>
                <a:spcPts val="50"/>
              </a:spcBef>
            </a:pPr>
            <a:r>
              <a:rPr sz="1350" spc="10" dirty="0">
                <a:solidFill>
                  <a:srgbClr val="131313"/>
                </a:solidFill>
                <a:latin typeface="Times New Roman"/>
                <a:cs typeface="Times New Roman"/>
              </a:rPr>
              <a:t>Гранвт</a:t>
            </a:r>
            <a:r>
              <a:rPr sz="1350" spc="22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solidFill>
                  <a:srgbClr val="1C1C1C"/>
                </a:solidFill>
                <a:latin typeface="Times New Roman"/>
                <a:cs typeface="Times New Roman"/>
              </a:rPr>
              <a:t>-</a:t>
            </a:r>
            <a:r>
              <a:rPr sz="1350" spc="145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solidFill>
                  <a:srgbClr val="131313"/>
                </a:solidFill>
                <a:latin typeface="Times New Roman"/>
                <a:cs typeface="Times New Roman"/>
              </a:rPr>
              <a:t>одна</a:t>
            </a:r>
            <a:r>
              <a:rPr sz="1350" spc="1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solidFill>
                  <a:srgbClr val="0C0C0C"/>
                </a:solidFill>
                <a:latin typeface="Times New Roman"/>
                <a:cs typeface="Times New Roman"/>
              </a:rPr>
              <a:t>вз</a:t>
            </a:r>
            <a:r>
              <a:rPr sz="1350" spc="280" dirty="0">
                <a:solidFill>
                  <a:srgbClr val="0C0C0C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Times New Roman"/>
                <a:cs typeface="Times New Roman"/>
              </a:rPr>
              <a:t>саммх</a:t>
            </a:r>
            <a:r>
              <a:rPr sz="1350" spc="195" dirty="0">
                <a:latin typeface="Times New Roman"/>
                <a:cs typeface="Times New Roman"/>
              </a:rPr>
              <a:t> </a:t>
            </a:r>
            <a:r>
              <a:rPr sz="1350" spc="10" dirty="0">
                <a:solidFill>
                  <a:srgbClr val="111111"/>
                </a:solidFill>
                <a:latin typeface="Times New Roman"/>
                <a:cs typeface="Times New Roman"/>
              </a:rPr>
              <a:t>распространеннмх</a:t>
            </a:r>
            <a:r>
              <a:rPr sz="1350" spc="114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350" spc="50" dirty="0">
                <a:solidFill>
                  <a:srgbClr val="0F0F0F"/>
                </a:solidFill>
                <a:latin typeface="Times New Roman"/>
                <a:cs typeface="Times New Roman"/>
              </a:rPr>
              <a:t>крвсталлвчееквх </a:t>
            </a:r>
            <a:r>
              <a:rPr sz="1350" dirty="0">
                <a:latin typeface="Times New Roman"/>
                <a:cs typeface="Times New Roman"/>
              </a:rPr>
              <a:t>горнмх</a:t>
            </a:r>
            <a:r>
              <a:rPr sz="1350" spc="18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пород,</a:t>
            </a:r>
            <a:r>
              <a:rPr sz="1350" spc="200" dirty="0"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E0E0E"/>
                </a:solidFill>
                <a:latin typeface="Times New Roman"/>
                <a:cs typeface="Times New Roman"/>
              </a:rPr>
              <a:t>традвцвонно</a:t>
            </a:r>
            <a:r>
              <a:rPr sz="1350" spc="325" dirty="0">
                <a:solidFill>
                  <a:srgbClr val="0E0E0E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првменякітв;вхся</a:t>
            </a:r>
            <a:r>
              <a:rPr sz="1350" spc="60" dirty="0"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31313"/>
                </a:solidFill>
                <a:latin typeface="Times New Roman"/>
                <a:cs typeface="Times New Roman"/>
              </a:rPr>
              <a:t>в</a:t>
            </a:r>
            <a:r>
              <a:rPr sz="1350" spc="15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етровтельноії</a:t>
            </a:r>
            <a:endParaRPr sz="1350" dirty="0">
              <a:latin typeface="Times New Roman"/>
              <a:cs typeface="Times New Roman"/>
            </a:endParaRPr>
          </a:p>
          <a:p>
            <a:pPr marL="15240" marR="1734185" indent="635">
              <a:lnSpc>
                <a:spcPts val="1440"/>
              </a:lnSpc>
            </a:pPr>
            <a:r>
              <a:rPr sz="1350" dirty="0">
                <a:latin typeface="Times New Roman"/>
                <a:cs typeface="Times New Roman"/>
              </a:rPr>
              <a:t>вндуетрвв.</a:t>
            </a:r>
            <a:r>
              <a:rPr sz="1350" spc="36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Благодаря</a:t>
            </a:r>
            <a:r>
              <a:rPr sz="1350" spc="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евовм</a:t>
            </a:r>
            <a:r>
              <a:rPr sz="1350" spc="280" dirty="0">
                <a:latin typeface="Times New Roman"/>
                <a:cs typeface="Times New Roman"/>
              </a:rPr>
              <a:t> </a:t>
            </a:r>
            <a:r>
              <a:rPr sz="1350" spc="50" dirty="0">
                <a:latin typeface="Times New Roman"/>
                <a:cs typeface="Times New Roman"/>
              </a:rPr>
              <a:t>унвкальнмм</a:t>
            </a:r>
            <a:r>
              <a:rPr sz="1350" spc="345" dirty="0"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31313"/>
                </a:solidFill>
                <a:latin typeface="Times New Roman"/>
                <a:cs typeface="Times New Roman"/>
              </a:rPr>
              <a:t>качествам</a:t>
            </a:r>
            <a:r>
              <a:rPr sz="1350" spc="3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C1C1C"/>
                </a:solidFill>
                <a:latin typeface="Times New Roman"/>
                <a:cs typeface="Times New Roman"/>
              </a:rPr>
              <a:t>,</a:t>
            </a:r>
            <a:r>
              <a:rPr sz="1350" spc="195" dirty="0">
                <a:solidFill>
                  <a:srgbClr val="1C1C1C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111111"/>
                </a:solidFill>
                <a:latin typeface="Times New Roman"/>
                <a:cs typeface="Times New Roman"/>
              </a:rPr>
              <a:t>механвчеекоії </a:t>
            </a:r>
            <a:r>
              <a:rPr sz="1350" dirty="0">
                <a:solidFill>
                  <a:srgbClr val="0F0F0F"/>
                </a:solidFill>
                <a:latin typeface="Times New Roman"/>
                <a:cs typeface="Times New Roman"/>
              </a:rPr>
              <a:t>прочность,</a:t>
            </a:r>
            <a:r>
              <a:rPr sz="1350" spc="265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морозоетоіікоств,</a:t>
            </a:r>
            <a:r>
              <a:rPr sz="1350" spc="11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долговечноетв</a:t>
            </a:r>
            <a:r>
              <a:rPr sz="1350" spc="375" dirty="0"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81818"/>
                </a:solidFill>
                <a:latin typeface="Times New Roman"/>
                <a:cs typeface="Times New Roman"/>
              </a:rPr>
              <a:t>в</a:t>
            </a:r>
            <a:r>
              <a:rPr sz="1350" spc="150" dirty="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F0F0F"/>
                </a:solidFill>
                <a:latin typeface="Times New Roman"/>
                <a:cs typeface="Times New Roman"/>
              </a:rPr>
              <a:t>еочетанвв</a:t>
            </a:r>
            <a:r>
              <a:rPr sz="1350" spc="245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31313"/>
                </a:solidFill>
                <a:latin typeface="Times New Roman"/>
                <a:cs typeface="Times New Roman"/>
              </a:rPr>
              <a:t>с</a:t>
            </a:r>
            <a:r>
              <a:rPr sz="1350" spc="16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вмеоквмв </a:t>
            </a:r>
            <a:r>
              <a:rPr sz="1350" spc="10" dirty="0">
                <a:solidFill>
                  <a:srgbClr val="0F0F0F"/>
                </a:solidFill>
                <a:latin typeface="Times New Roman"/>
                <a:cs typeface="Times New Roman"/>
              </a:rPr>
              <a:t>декоратввнммв</a:t>
            </a:r>
            <a:r>
              <a:rPr sz="1350" spc="305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latin typeface="Times New Roman"/>
                <a:cs typeface="Times New Roman"/>
              </a:rPr>
              <a:t>евоїіствамв</a:t>
            </a:r>
            <a:r>
              <a:rPr sz="1350" spc="204" dirty="0">
                <a:latin typeface="Times New Roman"/>
                <a:cs typeface="Times New Roman"/>
              </a:rPr>
              <a:t> </a:t>
            </a:r>
            <a:r>
              <a:rPr sz="1350" spc="55" dirty="0">
                <a:solidFill>
                  <a:srgbClr val="131313"/>
                </a:solidFill>
                <a:latin typeface="Times New Roman"/>
                <a:cs typeface="Times New Roman"/>
              </a:rPr>
              <a:t>гранвт</a:t>
            </a:r>
            <a:r>
              <a:rPr sz="1350" spc="15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solidFill>
                  <a:srgbClr val="181818"/>
                </a:solidFill>
                <a:latin typeface="Times New Roman"/>
                <a:cs typeface="Times New Roman"/>
              </a:rPr>
              <a:t>в</a:t>
            </a:r>
            <a:r>
              <a:rPr sz="1350" spc="125" dirty="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solidFill>
                  <a:srgbClr val="131313"/>
                </a:solidFill>
                <a:latin typeface="Times New Roman"/>
                <a:cs typeface="Times New Roman"/>
              </a:rPr>
              <a:t>течение</a:t>
            </a:r>
            <a:r>
              <a:rPr sz="1350" spc="180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solidFill>
                  <a:srgbClr val="151515"/>
                </a:solidFill>
                <a:latin typeface="Times New Roman"/>
                <a:cs typeface="Times New Roman"/>
              </a:rPr>
              <a:t>многвх</a:t>
            </a:r>
            <a:r>
              <a:rPr sz="1350" spc="22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1350" spc="10" dirty="0">
                <a:solidFill>
                  <a:srgbClr val="111111"/>
                </a:solidFill>
                <a:latin typeface="Times New Roman"/>
                <a:cs typeface="Times New Roman"/>
              </a:rPr>
              <a:t>етолетвії</a:t>
            </a:r>
            <a:r>
              <a:rPr sz="1350" spc="27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является </a:t>
            </a:r>
            <a:r>
              <a:rPr sz="1350" dirty="0">
                <a:latin typeface="Times New Roman"/>
                <a:cs typeface="Times New Roman"/>
              </a:rPr>
              <a:t>лк›бвммм</a:t>
            </a:r>
            <a:r>
              <a:rPr sz="1350" spc="285" dirty="0"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61616"/>
                </a:solidFill>
                <a:latin typeface="Times New Roman"/>
                <a:cs typeface="Times New Roman"/>
              </a:rPr>
              <a:t>материалом</a:t>
            </a:r>
            <a:r>
              <a:rPr sz="1350" spc="360" dirty="0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11111"/>
                </a:solidFill>
                <a:latin typeface="Times New Roman"/>
                <a:cs typeface="Times New Roman"/>
              </a:rPr>
              <a:t>архвтекторов</a:t>
            </a:r>
            <a:r>
              <a:rPr sz="1350" spc="35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11111"/>
                </a:solidFill>
                <a:latin typeface="Times New Roman"/>
                <a:cs typeface="Times New Roman"/>
              </a:rPr>
              <a:t>в</a:t>
            </a:r>
            <a:r>
              <a:rPr sz="1350" spc="32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двзаїінеров.</a:t>
            </a:r>
            <a:r>
              <a:rPr sz="1350" spc="35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Неповторвммй</a:t>
            </a:r>
            <a:r>
              <a:rPr sz="1350" spc="434" dirty="0"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облвк </a:t>
            </a:r>
            <a:r>
              <a:rPr sz="1350" spc="55" dirty="0">
                <a:solidFill>
                  <a:srgbClr val="0F0F0F"/>
                </a:solidFill>
                <a:latin typeface="Times New Roman"/>
                <a:cs typeface="Times New Roman"/>
              </a:rPr>
              <a:t>камня</a:t>
            </a:r>
            <a:r>
              <a:rPr sz="1350" spc="155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C0C0C"/>
                </a:solidFill>
                <a:latin typeface="Times New Roman"/>
                <a:cs typeface="Times New Roman"/>
              </a:rPr>
              <a:t>позволяет</a:t>
            </a:r>
            <a:r>
              <a:rPr sz="1350" spc="220" dirty="0">
                <a:solidFill>
                  <a:srgbClr val="0C0C0C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C0C0C"/>
                </a:solidFill>
                <a:latin typeface="Times New Roman"/>
                <a:cs typeface="Times New Roman"/>
              </a:rPr>
              <a:t>использовать</a:t>
            </a:r>
            <a:r>
              <a:rPr sz="1350" spc="300" dirty="0">
                <a:solidFill>
                  <a:srgbClr val="0C0C0C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61616"/>
                </a:solidFill>
                <a:latin typeface="Times New Roman"/>
                <a:cs typeface="Times New Roman"/>
              </a:rPr>
              <a:t>его</a:t>
            </a:r>
            <a:r>
              <a:rPr sz="1350" spc="130" dirty="0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sz="1350" spc="60" dirty="0">
                <a:solidFill>
                  <a:srgbClr val="131313"/>
                </a:solidFill>
                <a:latin typeface="Times New Roman"/>
                <a:cs typeface="Times New Roman"/>
              </a:rPr>
              <a:t>как</a:t>
            </a:r>
            <a:r>
              <a:rPr sz="1350" spc="145" dirty="0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sz="1350" spc="55" dirty="0">
                <a:latin typeface="Times New Roman"/>
                <a:cs typeface="Times New Roman"/>
              </a:rPr>
              <a:t>для</a:t>
            </a:r>
            <a:r>
              <a:rPr sz="1350" spc="135" dirty="0"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61616"/>
                </a:solidFill>
                <a:latin typeface="Times New Roman"/>
                <a:cs typeface="Times New Roman"/>
              </a:rPr>
              <a:t>наружноіі</a:t>
            </a:r>
            <a:r>
              <a:rPr sz="1350" spc="240" dirty="0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F0F0F"/>
                </a:solidFill>
                <a:latin typeface="Times New Roman"/>
                <a:cs typeface="Times New Roman"/>
              </a:rPr>
              <a:t>облвцовкв</a:t>
            </a:r>
            <a:r>
              <a:rPr sz="1350" spc="220" dirty="0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latin typeface="Times New Roman"/>
                <a:cs typeface="Times New Roman"/>
              </a:rPr>
              <a:t>зданвїі, </a:t>
            </a:r>
            <a:r>
              <a:rPr sz="1350" dirty="0">
                <a:solidFill>
                  <a:srgbClr val="111111"/>
                </a:solidFill>
                <a:latin typeface="Times New Roman"/>
                <a:cs typeface="Times New Roman"/>
              </a:rPr>
              <a:t>строительства</a:t>
            </a:r>
            <a:r>
              <a:rPr sz="1350" spc="450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C0C0C"/>
                </a:solidFill>
                <a:latin typeface="Times New Roman"/>
                <a:cs typeface="Times New Roman"/>
              </a:rPr>
              <a:t>набережнмх,</a:t>
            </a:r>
            <a:r>
              <a:rPr sz="1350" spc="290" dirty="0">
                <a:solidFill>
                  <a:srgbClr val="0C0C0C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11111"/>
                </a:solidFill>
                <a:latin typeface="Times New Roman"/>
                <a:cs typeface="Times New Roman"/>
              </a:rPr>
              <a:t>влв</a:t>
            </a:r>
            <a:r>
              <a:rPr sz="1350" spc="90" dirty="0">
                <a:solidFill>
                  <a:srgbClr val="111111"/>
                </a:solidFill>
                <a:latin typeface="Times New Roman"/>
                <a:cs typeface="Times New Roman"/>
              </a:rPr>
              <a:t>  </a:t>
            </a:r>
            <a:r>
              <a:rPr sz="1350" dirty="0">
                <a:latin typeface="Times New Roman"/>
                <a:cs typeface="Times New Roman"/>
              </a:rPr>
              <a:t>создания</a:t>
            </a:r>
            <a:r>
              <a:rPr sz="1350" spc="3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грандвознмх</a:t>
            </a:r>
            <a:r>
              <a:rPr sz="1350" spc="315" dirty="0"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0C0C0C"/>
                </a:solidFill>
                <a:latin typeface="Times New Roman"/>
                <a:cs typeface="Times New Roman"/>
              </a:rPr>
              <a:t>монументов,</a:t>
            </a:r>
            <a:r>
              <a:rPr sz="1350" spc="320" dirty="0">
                <a:solidFill>
                  <a:srgbClr val="0C0C0C"/>
                </a:solidFill>
                <a:latin typeface="Times New Roman"/>
                <a:cs typeface="Times New Roman"/>
              </a:rPr>
              <a:t> </a:t>
            </a:r>
            <a:r>
              <a:rPr sz="1350" spc="-25" dirty="0">
                <a:solidFill>
                  <a:srgbClr val="161616"/>
                </a:solidFill>
                <a:latin typeface="Times New Roman"/>
                <a:cs typeface="Times New Roman"/>
              </a:rPr>
              <a:t>так</a:t>
            </a:r>
            <a:r>
              <a:rPr sz="1350" spc="500" dirty="0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61616"/>
                </a:solidFill>
                <a:latin typeface="Times New Roman"/>
                <a:cs typeface="Times New Roman"/>
              </a:rPr>
              <a:t>в</a:t>
            </a:r>
            <a:r>
              <a:rPr sz="1350" spc="250" dirty="0">
                <a:solidFill>
                  <a:srgbClr val="161616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11111"/>
                </a:solidFill>
                <a:latin typeface="Times New Roman"/>
                <a:cs typeface="Times New Roman"/>
              </a:rPr>
              <a:t>для</a:t>
            </a:r>
            <a:r>
              <a:rPr sz="1350" spc="229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внутреннеії</a:t>
            </a:r>
            <a:r>
              <a:rPr sz="1350" spc="33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отделкв</a:t>
            </a:r>
            <a:r>
              <a:rPr sz="1350" spc="270" dirty="0">
                <a:latin typeface="Times New Roman"/>
                <a:cs typeface="Times New Roman"/>
              </a:rPr>
              <a:t> </a:t>
            </a:r>
            <a:r>
              <a:rPr sz="1350" dirty="0" err="1">
                <a:solidFill>
                  <a:srgbClr val="111111"/>
                </a:solidFill>
                <a:latin typeface="Times New Roman"/>
                <a:cs typeface="Times New Roman"/>
              </a:rPr>
              <a:t>разнообразнмх</a:t>
            </a:r>
            <a:r>
              <a:rPr sz="1350" spc="415" dirty="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lang="ru-RU" sz="1350" spc="-10" dirty="0">
                <a:solidFill>
                  <a:srgbClr val="0C0C0C"/>
                </a:solidFill>
                <a:latin typeface="Times New Roman"/>
                <a:cs typeface="Times New Roman"/>
              </a:rPr>
              <a:t>и</a:t>
            </a:r>
            <a:r>
              <a:rPr sz="1350" spc="-10" dirty="0" err="1">
                <a:solidFill>
                  <a:srgbClr val="0C0C0C"/>
                </a:solidFill>
                <a:latin typeface="Times New Roman"/>
                <a:cs typeface="Times New Roman"/>
              </a:rPr>
              <a:t>нтерьеров</a:t>
            </a:r>
            <a:r>
              <a:rPr sz="1350" spc="-10" dirty="0">
                <a:solidFill>
                  <a:srgbClr val="0C0C0C"/>
                </a:solidFill>
                <a:latin typeface="Times New Roman"/>
                <a:cs typeface="Times New Roman"/>
              </a:rPr>
              <a:t>.</a:t>
            </a:r>
            <a:endParaRPr sz="13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" y="169166"/>
            <a:ext cx="7559040" cy="105242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19"/>
            <a:ext cx="7559040" cy="106436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19"/>
            <a:ext cx="7559040" cy="106436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19"/>
            <a:ext cx="7559040" cy="106436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" y="10207752"/>
            <a:ext cx="7531608" cy="2377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" y="7836407"/>
            <a:ext cx="7498080" cy="22981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" y="5550407"/>
            <a:ext cx="7498080" cy="2133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" y="3313176"/>
            <a:ext cx="7498080" cy="2133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" y="1082039"/>
            <a:ext cx="7498080" cy="213360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6200" y="955547"/>
            <a:ext cx="3057525" cy="0"/>
          </a:xfrm>
          <a:custGeom>
            <a:avLst/>
            <a:gdLst/>
            <a:ahLst/>
            <a:cxnLst/>
            <a:rect l="l" t="t" r="r" b="b"/>
            <a:pathLst>
              <a:path w="3057525">
                <a:moveTo>
                  <a:pt x="0" y="0"/>
                </a:moveTo>
                <a:lnTo>
                  <a:pt x="3057144" y="0"/>
                </a:lnTo>
              </a:path>
            </a:pathLst>
          </a:custGeom>
          <a:ln w="21336">
            <a:solidFill>
              <a:srgbClr val="EB03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4557" y="11683"/>
            <a:ext cx="5081905" cy="6335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5130">
              <a:lnSpc>
                <a:spcPct val="100000"/>
              </a:lnSpc>
              <a:spcBef>
                <a:spcPts val="100"/>
              </a:spcBef>
            </a:pPr>
            <a:endParaRPr sz="1800" baseline="4629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255"/>
              </a:spcBef>
            </a:pPr>
            <a:r>
              <a:rPr lang="ru-RU" sz="1750" dirty="0">
                <a:latin typeface="Cambria"/>
                <a:cs typeface="Cambria"/>
              </a:rPr>
              <a:t>Наши работы</a:t>
            </a:r>
            <a:endParaRPr sz="12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563</Words>
  <Application>Microsoft Macintosh PowerPoint</Application>
  <PresentationFormat>Произвольный</PresentationFormat>
  <Paragraphs>61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MT</vt:lpstr>
      <vt:lpstr>Calibri</vt:lpstr>
      <vt:lpstr>Cambria</vt:lpstr>
      <vt:lpstr>Consolas</vt:lpstr>
      <vt:lpstr>Times New Roman</vt:lpstr>
      <vt:lpstr>Office Theme</vt:lpstr>
      <vt:lpstr>Презентация PowerPoint</vt:lpstr>
      <vt:lpstr>Содержание</vt:lpstr>
      <vt:lpstr>Компания ООО «ГКГ ЕВРАЗИЯ»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ООО  «ГКГ ЕВРАЗИЯ» E-mail.ru :  alexwest_13@bk.ru Web          www.gkg-stone.ru  Tel                              8(926) 352 11 78         8(916) 405 91 38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Alexey Loponosov</cp:lastModifiedBy>
  <cp:revision>1</cp:revision>
  <dcterms:created xsi:type="dcterms:W3CDTF">2026-04-29T10:52:26Z</dcterms:created>
  <dcterms:modified xsi:type="dcterms:W3CDTF">2026-04-29T11:21:57Z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SolidFramework v10.0.19910.1</vt:lpwstr>
  </property>
  <property fmtid="{D5CDD505-2E9C-101B-9397-08002B2CF9AE}" pid="3" name="Created">
    <vt:filetime>2026-04-29T00:00:00Z</vt:filetime>
  </property>
  <property fmtid="{D5CDD505-2E9C-101B-9397-08002B2CF9AE}" pid="4" name="LastSaved">
    <vt:filetime>2026-04-29T00:00:00Z</vt:filetime>
  </property>
  <property fmtid="{D5CDD505-2E9C-101B-9397-08002B2CF9AE}" pid="5" name="Producer">
    <vt:lpwstr>3-Heights(TM) PDF Optimization Shell 4.6.23.0 (http://www.pdf-tools.com)</vt:lpwstr>
  </property>
</Properties>
</file>